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6"/>
  </p:notesMasterIdLst>
  <p:handoutMasterIdLst>
    <p:handoutMasterId r:id="rId27"/>
  </p:handoutMasterIdLst>
  <p:sldIdLst>
    <p:sldId id="259" r:id="rId5"/>
    <p:sldId id="326" r:id="rId6"/>
    <p:sldId id="327" r:id="rId7"/>
    <p:sldId id="328" r:id="rId8"/>
    <p:sldId id="269" r:id="rId9"/>
    <p:sldId id="329" r:id="rId10"/>
    <p:sldId id="270" r:id="rId11"/>
    <p:sldId id="280" r:id="rId12"/>
    <p:sldId id="281" r:id="rId13"/>
    <p:sldId id="290" r:id="rId14"/>
    <p:sldId id="324" r:id="rId15"/>
    <p:sldId id="317" r:id="rId16"/>
    <p:sldId id="318" r:id="rId17"/>
    <p:sldId id="319" r:id="rId18"/>
    <p:sldId id="320" r:id="rId19"/>
    <p:sldId id="321" r:id="rId20"/>
    <p:sldId id="322" r:id="rId21"/>
    <p:sldId id="331" r:id="rId22"/>
    <p:sldId id="332" r:id="rId23"/>
    <p:sldId id="273" r:id="rId24"/>
    <p:sldId id="325" r:id="rId2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olz, Jenifer" initials="SJ" lastIdx="7" clrIdx="6">
    <p:extLst>
      <p:ext uri="{19B8F6BF-5375-455C-9EA6-DF929625EA0E}">
        <p15:presenceInfo xmlns:p15="http://schemas.microsoft.com/office/powerpoint/2012/main" userId="S-1-5-21-2064341003-816537339-1848903544-10353" providerId="AD"/>
      </p:ext>
    </p:extLst>
  </p:cmAuthor>
  <p:cmAuthor id="1" name="Nandelstaedt, Susanne" initials="NS" lastIdx="21" clrIdx="0">
    <p:extLst>
      <p:ext uri="{19B8F6BF-5375-455C-9EA6-DF929625EA0E}">
        <p15:presenceInfo xmlns:p15="http://schemas.microsoft.com/office/powerpoint/2012/main" userId="S-1-5-21-2064341003-816537339-1848903544-3693" providerId="AD"/>
      </p:ext>
    </p:extLst>
  </p:cmAuthor>
  <p:cmAuthor id="2" name="Sandgathe, Laura" initials="SL" lastIdx="1" clrIdx="1">
    <p:extLst>
      <p:ext uri="{19B8F6BF-5375-455C-9EA6-DF929625EA0E}">
        <p15:presenceInfo xmlns:p15="http://schemas.microsoft.com/office/powerpoint/2012/main" userId="S-1-5-21-2064341003-816537339-1848903544-10572" providerId="AD"/>
      </p:ext>
    </p:extLst>
  </p:cmAuthor>
  <p:cmAuthor id="3" name="Angermüller, Julia" initials="AJ" lastIdx="3" clrIdx="2">
    <p:extLst>
      <p:ext uri="{19B8F6BF-5375-455C-9EA6-DF929625EA0E}">
        <p15:presenceInfo xmlns:p15="http://schemas.microsoft.com/office/powerpoint/2012/main" userId="S-1-5-21-2064341003-816537339-1848903544-10549" providerId="AD"/>
      </p:ext>
    </p:extLst>
  </p:cmAuthor>
  <p:cmAuthor id="4" name="Rosenow-Williams, Kerstin" initials="RK" lastIdx="38" clrIdx="3">
    <p:extLst>
      <p:ext uri="{19B8F6BF-5375-455C-9EA6-DF929625EA0E}">
        <p15:presenceInfo xmlns:p15="http://schemas.microsoft.com/office/powerpoint/2012/main" userId="S-1-5-21-2064341003-816537339-1848903544-10342" providerId="AD"/>
      </p:ext>
    </p:extLst>
  </p:cmAuthor>
  <p:cmAuthor id="5" name="Burmann, Julia" initials="BJ" lastIdx="6" clrIdx="4">
    <p:extLst>
      <p:ext uri="{19B8F6BF-5375-455C-9EA6-DF929625EA0E}">
        <p15:presenceInfo xmlns:p15="http://schemas.microsoft.com/office/powerpoint/2012/main" userId="S-1-5-21-2064341003-816537339-1848903544-13409" providerId="AD"/>
      </p:ext>
    </p:extLst>
  </p:cmAuthor>
  <p:cmAuthor id="6" name="Kesper, Katharina" initials="KK" lastIdx="1" clrIdx="5">
    <p:extLst>
      <p:ext uri="{19B8F6BF-5375-455C-9EA6-DF929625EA0E}">
        <p15:presenceInfo xmlns:p15="http://schemas.microsoft.com/office/powerpoint/2012/main" userId="S-1-5-21-2064341003-816537339-1848903544-10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1"/>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CF1AF-0FA2-4DAF-9D3D-7934A26A8917}" v="96" dt="2019-10-04T16:22:1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73168" autoAdjust="0"/>
  </p:normalViewPr>
  <p:slideViewPr>
    <p:cSldViewPr>
      <p:cViewPr varScale="1">
        <p:scale>
          <a:sx n="45" d="100"/>
          <a:sy n="45" d="100"/>
        </p:scale>
        <p:origin x="1140" y="42"/>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85896566034102"/>
          <c:y val="0.13995884660758867"/>
          <c:w val="0.8105479464114681"/>
          <c:h val="0.56521451891684271"/>
        </c:manualLayout>
      </c:layout>
      <c:barChart>
        <c:barDir val="col"/>
        <c:grouping val="percentStacked"/>
        <c:varyColors val="0"/>
        <c:ser>
          <c:idx val="2"/>
          <c:order val="0"/>
          <c:tx>
            <c:strRef>
              <c:f>Auswertung_Diff!$C$28</c:f>
              <c:strCache>
                <c:ptCount val="1"/>
                <c:pt idx="0">
                  <c:v>ja</c:v>
                </c:pt>
              </c:strCache>
            </c:strRef>
          </c:tx>
          <c:spPr>
            <a:solidFill>
              <a:srgbClr val="0099FF"/>
            </a:solidFill>
            <a:ln w="38100">
              <a:noFill/>
              <a:prstDash val="solid"/>
            </a:ln>
            <a:effectLst/>
          </c:spPr>
          <c:invertIfNegative val="0"/>
          <c:dLbls>
            <c:numFmt formatCode="0%" sourceLinked="0"/>
            <c:spPr>
              <a:solidFill>
                <a:srgbClr val="FFFFFF"/>
              </a:solidFill>
              <a:ln>
                <a:solidFill>
                  <a:sysClr val="windowText" lastClr="000000">
                    <a:lumMod val="65000"/>
                    <a:lumOff val="35000"/>
                  </a:sysClr>
                </a:solidFill>
                <a:prstDash val="solid"/>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Auswertung_Diff!$K$30:$K$31</c:f>
              <c:numCache>
                <c:formatCode>General</c:formatCode>
                <c:ptCount val="2"/>
              </c:numCache>
            </c:numRef>
          </c:cat>
          <c:val>
            <c:numRef>
              <c:f>(Auswertung_Diff!$D$31,Auswertung_Diff!$D$30)</c:f>
              <c:numCache>
                <c:formatCode>0%</c:formatCode>
                <c:ptCount val="2"/>
                <c:pt idx="0">
                  <c:v>0.52355712603062421</c:v>
                </c:pt>
                <c:pt idx="1">
                  <c:v>0.21688672104953327</c:v>
                </c:pt>
              </c:numCache>
            </c:numRef>
          </c:val>
          <c:extLst>
            <c:ext xmlns:c16="http://schemas.microsoft.com/office/drawing/2014/chart" uri="{C3380CC4-5D6E-409C-BE32-E72D297353CC}">
              <c16:uniqueId val="{00000000-D43E-45FC-81C0-0644640F970A}"/>
            </c:ext>
          </c:extLst>
        </c:ser>
        <c:ser>
          <c:idx val="0"/>
          <c:order val="1"/>
          <c:tx>
            <c:strRef>
              <c:f>Auswertung_Diff!$E$28</c:f>
              <c:strCache>
                <c:ptCount val="1"/>
                <c:pt idx="0">
                  <c:v>nein</c:v>
                </c:pt>
              </c:strCache>
            </c:strRef>
          </c:tx>
          <c:spPr>
            <a:solidFill>
              <a:srgbClr val="FF33CC"/>
            </a:solidFill>
            <a:ln w="38100">
              <a:noFill/>
              <a:prstDash val="solid"/>
            </a:ln>
            <a:effectLst/>
          </c:spPr>
          <c:invertIfNegative val="0"/>
          <c:dLbls>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Auswertung_Diff!$K$30:$K$31</c:f>
              <c:numCache>
                <c:formatCode>General</c:formatCode>
                <c:ptCount val="2"/>
              </c:numCache>
            </c:numRef>
          </c:cat>
          <c:val>
            <c:numRef>
              <c:f>(Auswertung_Diff!$F$31,Auswertung_Diff!$F$30)</c:f>
              <c:numCache>
                <c:formatCode>0%</c:formatCode>
                <c:ptCount val="2"/>
                <c:pt idx="0">
                  <c:v>0.24886420999495204</c:v>
                </c:pt>
                <c:pt idx="1">
                  <c:v>0.4958371877890842</c:v>
                </c:pt>
              </c:numCache>
            </c:numRef>
          </c:val>
          <c:extLst>
            <c:ext xmlns:c16="http://schemas.microsoft.com/office/drawing/2014/chart" uri="{C3380CC4-5D6E-409C-BE32-E72D297353CC}">
              <c16:uniqueId val="{00000001-D43E-45FC-81C0-0644640F970A}"/>
            </c:ext>
          </c:extLst>
        </c:ser>
        <c:ser>
          <c:idx val="1"/>
          <c:order val="2"/>
          <c:tx>
            <c:strRef>
              <c:f>Auswertung_Diff!$G$28</c:f>
              <c:strCache>
                <c:ptCount val="1"/>
                <c:pt idx="0">
                  <c:v>weiß nicht</c:v>
                </c:pt>
              </c:strCache>
            </c:strRef>
          </c:tx>
          <c:spPr>
            <a:solidFill>
              <a:sysClr val="window" lastClr="FFFFFF">
                <a:lumMod val="65000"/>
              </a:sysClr>
            </a:solidFill>
            <a:ln>
              <a:noFill/>
            </a:ln>
          </c:spPr>
          <c:invertIfNegative val="0"/>
          <c:dLbls>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Auswertung_Diff!$K$30:$K$31</c:f>
              <c:numCache>
                <c:formatCode>General</c:formatCode>
                <c:ptCount val="2"/>
              </c:numCache>
            </c:numRef>
          </c:cat>
          <c:val>
            <c:numRef>
              <c:f>(Auswertung_Diff!$H$31,Auswertung_Diff!$H$30)</c:f>
              <c:numCache>
                <c:formatCode>0%</c:formatCode>
                <c:ptCount val="2"/>
                <c:pt idx="0">
                  <c:v>0.22757866397442369</c:v>
                </c:pt>
                <c:pt idx="1">
                  <c:v>0.28727609116138259</c:v>
                </c:pt>
              </c:numCache>
            </c:numRef>
          </c:val>
          <c:extLst>
            <c:ext xmlns:c16="http://schemas.microsoft.com/office/drawing/2014/chart" uri="{C3380CC4-5D6E-409C-BE32-E72D297353CC}">
              <c16:uniqueId val="{00000002-D43E-45FC-81C0-0644640F970A}"/>
            </c:ext>
          </c:extLst>
        </c:ser>
        <c:dLbls>
          <c:showLegendKey val="0"/>
          <c:showVal val="0"/>
          <c:showCatName val="1"/>
          <c:showSerName val="0"/>
          <c:showPercent val="0"/>
          <c:showBubbleSize val="0"/>
        </c:dLbls>
        <c:gapWidth val="110"/>
        <c:overlap val="100"/>
        <c:axId val="155207168"/>
        <c:axId val="155208704"/>
      </c:barChart>
      <c:catAx>
        <c:axId val="155207168"/>
        <c:scaling>
          <c:orientation val="minMax"/>
        </c:scaling>
        <c:delete val="1"/>
        <c:axPos val="b"/>
        <c:numFmt formatCode="General" sourceLinked="1"/>
        <c:majorTickMark val="none"/>
        <c:minorTickMark val="none"/>
        <c:tickLblPos val="low"/>
        <c:crossAx val="155208704"/>
        <c:crosses val="autoZero"/>
        <c:auto val="1"/>
        <c:lblAlgn val="ctr"/>
        <c:lblOffset val="100"/>
        <c:noMultiLvlLbl val="0"/>
      </c:catAx>
      <c:valAx>
        <c:axId val="155208704"/>
        <c:scaling>
          <c:orientation val="minMax"/>
          <c:min val="0"/>
        </c:scaling>
        <c:delete val="0"/>
        <c:axPos val="l"/>
        <c:majorGridlines>
          <c:spPr>
            <a:ln w="3175">
              <a:solidFill>
                <a:sysClr val="window" lastClr="FFFFFF">
                  <a:lumMod val="75000"/>
                </a:sysClr>
              </a:solidFill>
              <a:prstDash val="solid"/>
            </a:ln>
          </c:spPr>
        </c:majorGridlines>
        <c:numFmt formatCode="0%" sourceLinked="0"/>
        <c:majorTickMark val="out"/>
        <c:minorTickMark val="none"/>
        <c:tickLblPos val="nextTo"/>
        <c:spPr>
          <a:ln w="9525">
            <a:noFill/>
            <a:prstDash val="solid"/>
          </a:ln>
        </c:spPr>
        <c:txPr>
          <a:bodyPr rot="0" vert="horz"/>
          <a:lstStyle/>
          <a:p>
            <a:pPr>
              <a:defRPr sz="1050"/>
            </a:pPr>
            <a:endParaRPr lang="de-DE"/>
          </a:p>
        </c:txPr>
        <c:crossAx val="155207168"/>
        <c:crosses val="autoZero"/>
        <c:crossBetween val="between"/>
        <c:majorUnit val="0.2"/>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363982109631785"/>
          <c:y val="0.16770836657003491"/>
          <c:w val="0.52145906134764275"/>
          <c:h val="0.6313096143073349"/>
        </c:manualLayout>
      </c:layout>
      <c:barChart>
        <c:barDir val="bar"/>
        <c:grouping val="percentStacked"/>
        <c:varyColors val="0"/>
        <c:ser>
          <c:idx val="2"/>
          <c:order val="0"/>
          <c:tx>
            <c:strRef>
              <c:f>Auswertung_Diff!$C$36</c:f>
              <c:strCache>
                <c:ptCount val="1"/>
                <c:pt idx="0">
                  <c:v>ja</c:v>
                </c:pt>
              </c:strCache>
            </c:strRef>
          </c:tx>
          <c:spPr>
            <a:solidFill>
              <a:srgbClr val="0099FF"/>
            </a:solidFill>
            <a:ln w="38100">
              <a:noFill/>
              <a:prstDash val="solid"/>
            </a:ln>
            <a:effectLst/>
          </c:spPr>
          <c:invertIfNegative val="0"/>
          <c:dLbls>
            <c:numFmt formatCode="0%" sourceLinked="0"/>
            <c:spPr>
              <a:solidFill>
                <a:srgbClr val="FFFFFF"/>
              </a:solidFill>
              <a:ln>
                <a:solidFill>
                  <a:sysClr val="windowText" lastClr="000000">
                    <a:lumMod val="65000"/>
                    <a:lumOff val="35000"/>
                  </a:sysClr>
                </a:solidFill>
                <a:prstDash val="solid"/>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Auswertung_Diff!$D$38:$D$40</c:f>
              <c:numCache>
                <c:formatCode>0%</c:formatCode>
                <c:ptCount val="3"/>
                <c:pt idx="0">
                  <c:v>0.5685395159925537</c:v>
                </c:pt>
                <c:pt idx="1">
                  <c:v>0.67428474691044527</c:v>
                </c:pt>
                <c:pt idx="2">
                  <c:v>0.56292906178489699</c:v>
                </c:pt>
              </c:numCache>
            </c:numRef>
          </c:val>
          <c:extLst>
            <c:ext xmlns:c16="http://schemas.microsoft.com/office/drawing/2014/chart" uri="{C3380CC4-5D6E-409C-BE32-E72D297353CC}">
              <c16:uniqueId val="{00000000-45CE-4F99-833C-7AF279831B56}"/>
            </c:ext>
          </c:extLst>
        </c:ser>
        <c:ser>
          <c:idx val="0"/>
          <c:order val="1"/>
          <c:tx>
            <c:strRef>
              <c:f>Auswertung_Diff!$E$36</c:f>
              <c:strCache>
                <c:ptCount val="1"/>
                <c:pt idx="0">
                  <c:v>nein</c:v>
                </c:pt>
              </c:strCache>
            </c:strRef>
          </c:tx>
          <c:spPr>
            <a:solidFill>
              <a:srgbClr val="FF33CC"/>
            </a:solidFill>
            <a:ln>
              <a:noFill/>
            </a:ln>
          </c:spPr>
          <c:invertIfNegative val="0"/>
          <c:dLbls>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Auswertung_Diff!$F$38:$F$40</c:f>
              <c:numCache>
                <c:formatCode>0%</c:formatCode>
                <c:ptCount val="3"/>
                <c:pt idx="0">
                  <c:v>0.29539685225926554</c:v>
                </c:pt>
                <c:pt idx="1">
                  <c:v>0.19231420348738784</c:v>
                </c:pt>
                <c:pt idx="2">
                  <c:v>0.29765234341893382</c:v>
                </c:pt>
              </c:numCache>
            </c:numRef>
          </c:val>
          <c:extLst>
            <c:ext xmlns:c16="http://schemas.microsoft.com/office/drawing/2014/chart" uri="{C3380CC4-5D6E-409C-BE32-E72D297353CC}">
              <c16:uniqueId val="{00000001-45CE-4F99-833C-7AF279831B56}"/>
            </c:ext>
          </c:extLst>
        </c:ser>
        <c:ser>
          <c:idx val="1"/>
          <c:order val="2"/>
          <c:tx>
            <c:strRef>
              <c:f>Auswertung_Diff!$G$36</c:f>
              <c:strCache>
                <c:ptCount val="1"/>
                <c:pt idx="0">
                  <c:v>weiß nicht</c:v>
                </c:pt>
              </c:strCache>
            </c:strRef>
          </c:tx>
          <c:spPr>
            <a:solidFill>
              <a:srgbClr val="A6A6A6"/>
            </a:solidFill>
            <a:ln>
              <a:noFill/>
            </a:ln>
          </c:spPr>
          <c:invertIfNegative val="0"/>
          <c:dLbls>
            <c:dLbl>
              <c:idx val="0"/>
              <c:layout>
                <c:manualLayout>
                  <c:x val="2.31325266092360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CE-4F99-833C-7AF279831B56}"/>
                </c:ext>
              </c:extLst>
            </c:dLbl>
            <c:dLbl>
              <c:idx val="1"/>
              <c:layout>
                <c:manualLayout>
                  <c:x val="3.4116833831046946E-2"/>
                  <c:y val="1.0974237976861544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CE-4F99-833C-7AF279831B56}"/>
                </c:ext>
              </c:extLst>
            </c:dLbl>
            <c:dLbl>
              <c:idx val="2"/>
              <c:layout>
                <c:manualLayout>
                  <c:x val="1.92771055076967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CE-4F99-833C-7AF279831B56}"/>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Auswertung_Diff!$H$38:$H$40</c:f>
              <c:numCache>
                <c:formatCode>0%</c:formatCode>
                <c:ptCount val="3"/>
                <c:pt idx="0">
                  <c:v>0.13606363174818073</c:v>
                </c:pt>
                <c:pt idx="1">
                  <c:v>0.13340104960216692</c:v>
                </c:pt>
                <c:pt idx="2">
                  <c:v>0.13941859479616917</c:v>
                </c:pt>
              </c:numCache>
            </c:numRef>
          </c:val>
          <c:extLst>
            <c:ext xmlns:c16="http://schemas.microsoft.com/office/drawing/2014/chart" uri="{C3380CC4-5D6E-409C-BE32-E72D297353CC}">
              <c16:uniqueId val="{00000005-45CE-4F99-833C-7AF279831B56}"/>
            </c:ext>
          </c:extLst>
        </c:ser>
        <c:dLbls>
          <c:showLegendKey val="0"/>
          <c:showVal val="0"/>
          <c:showCatName val="1"/>
          <c:showSerName val="0"/>
          <c:showPercent val="0"/>
          <c:showBubbleSize val="0"/>
        </c:dLbls>
        <c:gapWidth val="80"/>
        <c:overlap val="100"/>
        <c:axId val="155207168"/>
        <c:axId val="155208704"/>
      </c:barChart>
      <c:catAx>
        <c:axId val="155207168"/>
        <c:scaling>
          <c:orientation val="maxMin"/>
        </c:scaling>
        <c:delete val="1"/>
        <c:axPos val="l"/>
        <c:numFmt formatCode="General" sourceLinked="1"/>
        <c:majorTickMark val="none"/>
        <c:minorTickMark val="none"/>
        <c:tickLblPos val="low"/>
        <c:crossAx val="155208704"/>
        <c:crosses val="autoZero"/>
        <c:auto val="1"/>
        <c:lblAlgn val="ctr"/>
        <c:lblOffset val="100"/>
        <c:noMultiLvlLbl val="0"/>
      </c:catAx>
      <c:valAx>
        <c:axId val="155208704"/>
        <c:scaling>
          <c:orientation val="minMax"/>
          <c:min val="0"/>
        </c:scaling>
        <c:delete val="0"/>
        <c:axPos val="b"/>
        <c:majorGridlines>
          <c:spPr>
            <a:ln w="3175">
              <a:solidFill>
                <a:sysClr val="window" lastClr="FFFFFF">
                  <a:lumMod val="75000"/>
                </a:sysClr>
              </a:solidFill>
              <a:prstDash val="solid"/>
            </a:ln>
          </c:spPr>
        </c:majorGridlines>
        <c:numFmt formatCode="0%" sourceLinked="0"/>
        <c:majorTickMark val="out"/>
        <c:minorTickMark val="none"/>
        <c:tickLblPos val="high"/>
        <c:spPr>
          <a:ln w="9525">
            <a:solidFill>
              <a:sysClr val="windowText" lastClr="000000"/>
            </a:solidFill>
            <a:prstDash val="solid"/>
          </a:ln>
        </c:spPr>
        <c:txPr>
          <a:bodyPr rot="0" vert="horz"/>
          <a:lstStyle/>
          <a:p>
            <a:pPr>
              <a:defRPr sz="1050"/>
            </a:pPr>
            <a:endParaRPr lang="de-DE"/>
          </a:p>
        </c:txPr>
        <c:crossAx val="155207168"/>
        <c:crosses val="max"/>
        <c:crossBetween val="between"/>
        <c:majorUnit val="0.25"/>
      </c:valAx>
      <c:spPr>
        <a:noFill/>
        <a:ln w="25400">
          <a:noFill/>
        </a:ln>
      </c:spPr>
    </c:plotArea>
    <c:legend>
      <c:legendPos val="r"/>
      <c:layout>
        <c:manualLayout>
          <c:xMode val="edge"/>
          <c:yMode val="edge"/>
          <c:x val="0.40089917565541622"/>
          <c:y val="0.88349399231670434"/>
          <c:w val="0.535624057631094"/>
          <c:h val="4.9455575838487316E-2"/>
        </c:manualLayout>
      </c:layout>
      <c:overlay val="0"/>
      <c:spPr>
        <a:ln>
          <a:solidFill>
            <a:srgbClr val="0099FF"/>
          </a:solidFill>
        </a:ln>
        <a:effectLst>
          <a:outerShdw blurRad="50800" dist="38100" dir="8100000" algn="tr" rotWithShape="0">
            <a:prstClr val="black">
              <a:alpha val="40000"/>
            </a:prstClr>
          </a:outerShdw>
        </a:effectLst>
      </c:spPr>
    </c:legend>
    <c:plotVisOnly val="1"/>
    <c:dispBlanksAs val="gap"/>
    <c:showDLblsOverMax val="0"/>
  </c:chart>
  <c:spPr>
    <a:noFill/>
    <a:ln w="9525">
      <a:noFill/>
    </a:ln>
  </c:spPr>
  <c:txPr>
    <a:bodyPr/>
    <a:lstStyle/>
    <a:p>
      <a:pPr>
        <a:defRPr sz="12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03512592840782"/>
          <c:y val="0.17586987439718821"/>
          <c:w val="0.46858546936952028"/>
          <c:h val="0.67654676729422669"/>
        </c:manualLayout>
      </c:layout>
      <c:barChart>
        <c:barDir val="bar"/>
        <c:grouping val="clustered"/>
        <c:varyColors val="0"/>
        <c:ser>
          <c:idx val="2"/>
          <c:order val="0"/>
          <c:tx>
            <c:strRef>
              <c:f>Auswertung_Diff!$U$47</c:f>
              <c:strCache>
                <c:ptCount val="1"/>
                <c:pt idx="0">
                  <c:v>Ø:</c:v>
                </c:pt>
              </c:strCache>
            </c:strRef>
          </c:tx>
          <c:spPr>
            <a:solidFill>
              <a:srgbClr val="0099FF"/>
            </a:solidFill>
            <a:ln>
              <a:noFill/>
            </a:ln>
            <a:effectLst/>
          </c:spPr>
          <c:invertIfNegative val="0"/>
          <c:dLbls>
            <c:numFmt formatCode="#,##0.0" sourceLinked="0"/>
            <c:spPr>
              <a:solidFill>
                <a:srgbClr val="FFFFFF"/>
              </a:solidFill>
              <a:ln>
                <a:solidFill>
                  <a:srgbClr val="FF00D1"/>
                </a:solidFill>
                <a:prstDash val="solid"/>
              </a:ln>
            </c:spPr>
            <c:txPr>
              <a:bodyPr wrap="square" lIns="38100" tIns="19050" rIns="38100" bIns="19050" anchor="ctr">
                <a:spAutoFit/>
              </a:bodyPr>
              <a:lstStyle/>
              <a:p>
                <a:pPr>
                  <a:defRPr sz="1200">
                    <a:solidFill>
                      <a:sysClr val="windowText" lastClr="000000"/>
                    </a:solidFill>
                  </a:defRPr>
                </a:pPr>
                <a:endParaRPr lang="de-D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Auswertung_Diff!$B$47:$B$50</c:f>
              <c:strCache>
                <c:ptCount val="4"/>
                <c:pt idx="0">
                  <c:v>… dem Angebot an Spielplätzen:</c:v>
                </c:pt>
                <c:pt idx="1">
                  <c:v>… dem Angebot an Sportplätzen:</c:v>
                </c:pt>
                <c:pt idx="2">
                  <c:v>… der Sauberkeit der Spiel- und Sportplätze:</c:v>
                </c:pt>
                <c:pt idx="3">
                  <c:v>… den Freizeitangeboten:</c:v>
                </c:pt>
              </c:strCache>
            </c:strRef>
          </c:cat>
          <c:val>
            <c:numRef>
              <c:f>Auswertung_Diff!$D$47:$D$50</c:f>
              <c:numCache>
                <c:formatCode>0.00</c:formatCode>
                <c:ptCount val="4"/>
                <c:pt idx="0">
                  <c:v>2.6468054558506822</c:v>
                </c:pt>
                <c:pt idx="1">
                  <c:v>2.797961576621268</c:v>
                </c:pt>
                <c:pt idx="2">
                  <c:v>3.1708690987124464</c:v>
                </c:pt>
                <c:pt idx="3">
                  <c:v>2.6816057189991751</c:v>
                </c:pt>
              </c:numCache>
            </c:numRef>
          </c:val>
          <c:extLst>
            <c:ext xmlns:c16="http://schemas.microsoft.com/office/drawing/2014/chart" uri="{C3380CC4-5D6E-409C-BE32-E72D297353CC}">
              <c16:uniqueId val="{00000000-B492-4E26-8F77-66C5B331F06B}"/>
            </c:ext>
          </c:extLst>
        </c:ser>
        <c:dLbls>
          <c:showLegendKey val="0"/>
          <c:showVal val="0"/>
          <c:showCatName val="1"/>
          <c:showSerName val="0"/>
          <c:showPercent val="0"/>
          <c:showBubbleSize val="0"/>
        </c:dLbls>
        <c:gapWidth val="114"/>
        <c:axId val="155207168"/>
        <c:axId val="155208704"/>
      </c:barChart>
      <c:catAx>
        <c:axId val="155207168"/>
        <c:scaling>
          <c:orientation val="maxMin"/>
        </c:scaling>
        <c:delete val="1"/>
        <c:axPos val="l"/>
        <c:numFmt formatCode="General" sourceLinked="1"/>
        <c:majorTickMark val="none"/>
        <c:minorTickMark val="none"/>
        <c:tickLblPos val="nextTo"/>
        <c:crossAx val="155208704"/>
        <c:crosses val="autoZero"/>
        <c:auto val="1"/>
        <c:lblAlgn val="ctr"/>
        <c:lblOffset val="100"/>
        <c:tickMarkSkip val="1000"/>
        <c:noMultiLvlLbl val="0"/>
      </c:catAx>
      <c:valAx>
        <c:axId val="155208704"/>
        <c:scaling>
          <c:orientation val="minMax"/>
          <c:max val="6"/>
          <c:min val="1"/>
        </c:scaling>
        <c:delete val="0"/>
        <c:axPos val="t"/>
        <c:majorGridlines>
          <c:spPr>
            <a:ln w="3175">
              <a:solidFill>
                <a:sysClr val="window" lastClr="FFFFFF">
                  <a:lumMod val="75000"/>
                </a:sysClr>
              </a:solidFill>
              <a:prstDash val="solid"/>
            </a:ln>
          </c:spPr>
        </c:majorGridlines>
        <c:numFmt formatCode="General" sourceLinked="0"/>
        <c:majorTickMark val="out"/>
        <c:minorTickMark val="none"/>
        <c:tickLblPos val="high"/>
        <c:spPr>
          <a:ln w="9525">
            <a:noFill/>
            <a:prstDash val="solid"/>
          </a:ln>
        </c:spPr>
        <c:txPr>
          <a:bodyPr rot="0" vert="horz"/>
          <a:lstStyle/>
          <a:p>
            <a:pPr>
              <a:defRPr sz="900"/>
            </a:pPr>
            <a:endParaRPr lang="de-DE"/>
          </a:p>
        </c:txPr>
        <c:crossAx val="155207168"/>
        <c:crosses val="autoZero"/>
        <c:crossBetween val="between"/>
        <c:majorUnit val="1"/>
      </c:valAx>
      <c:spPr>
        <a:noFill/>
        <a:ln w="25400">
          <a:noFill/>
        </a:ln>
      </c:spPr>
    </c:plotArea>
    <c:plotVisOnly val="1"/>
    <c:dispBlanksAs val="gap"/>
    <c:showDLblsOverMax val="0"/>
  </c:chart>
  <c:spPr>
    <a:noFill/>
    <a:ln w="9525">
      <a:noFill/>
    </a:ln>
  </c:spPr>
  <c:txPr>
    <a:bodyPr/>
    <a:lstStyle/>
    <a:p>
      <a:pPr>
        <a:defRPr sz="1100" b="1" i="0" u="none" strike="noStrike" baseline="0">
          <a:solidFill>
            <a:srgbClr val="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1692660401453"/>
          <c:y val="5.6981718115685379E-2"/>
          <c:w val="0.50218195583994596"/>
          <c:h val="0.74203634580279532"/>
        </c:manualLayout>
      </c:layout>
      <c:barChart>
        <c:barDir val="bar"/>
        <c:grouping val="percentStacked"/>
        <c:varyColors val="0"/>
        <c:ser>
          <c:idx val="2"/>
          <c:order val="0"/>
          <c:tx>
            <c:strRef>
              <c:f>Auswertung_Diff!$C$28</c:f>
              <c:strCache>
                <c:ptCount val="1"/>
                <c:pt idx="0">
                  <c:v>ja</c:v>
                </c:pt>
              </c:strCache>
            </c:strRef>
          </c:tx>
          <c:spPr>
            <a:solidFill>
              <a:srgbClr val="0099FF"/>
            </a:solidFill>
            <a:ln w="38100">
              <a:noFill/>
              <a:prstDash val="solid"/>
            </a:ln>
            <a:effectLst/>
          </c:spPr>
          <c:invertIfNegative val="0"/>
          <c:dLbls>
            <c:numFmt formatCode="0%" sourceLinked="0"/>
            <c:spPr>
              <a:solidFill>
                <a:srgbClr val="FFFFFF"/>
              </a:solidFill>
              <a:ln>
                <a:solidFill>
                  <a:sysClr val="windowText" lastClr="000000">
                    <a:lumMod val="65000"/>
                    <a:lumOff val="35000"/>
                  </a:sysClr>
                </a:solidFill>
                <a:prstDash val="solid"/>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Auswertung_Diff!$K$29:$K$31</c:f>
              <c:numCache>
                <c:formatCode>General</c:formatCode>
                <c:ptCount val="3"/>
              </c:numCache>
            </c:numRef>
          </c:cat>
          <c:val>
            <c:numRef>
              <c:f>(Auswertung_Diff!$D$57,Auswertung_Diff!$D$58,Auswertung_Diff!$D$73)</c:f>
              <c:numCache>
                <c:formatCode>0%</c:formatCode>
                <c:ptCount val="3"/>
                <c:pt idx="0">
                  <c:v>0.66315334773218138</c:v>
                </c:pt>
                <c:pt idx="1">
                  <c:v>0.67725188197629138</c:v>
                </c:pt>
                <c:pt idx="2">
                  <c:v>0.77784508870618785</c:v>
                </c:pt>
              </c:numCache>
            </c:numRef>
          </c:val>
          <c:extLst>
            <c:ext xmlns:c16="http://schemas.microsoft.com/office/drawing/2014/chart" uri="{C3380CC4-5D6E-409C-BE32-E72D297353CC}">
              <c16:uniqueId val="{00000000-5B97-4184-9953-AFC75A7C8C11}"/>
            </c:ext>
          </c:extLst>
        </c:ser>
        <c:ser>
          <c:idx val="0"/>
          <c:order val="1"/>
          <c:tx>
            <c:strRef>
              <c:f>Auswertung_Diff!$E$55</c:f>
              <c:strCache>
                <c:ptCount val="1"/>
                <c:pt idx="0">
                  <c:v>nein</c:v>
                </c:pt>
              </c:strCache>
            </c:strRef>
          </c:tx>
          <c:spPr>
            <a:solidFill>
              <a:srgbClr val="FF33CC"/>
            </a:solidFill>
            <a:ln>
              <a:noFill/>
            </a:ln>
          </c:spPr>
          <c:invertIfNegative val="0"/>
          <c:dLbls>
            <c:dLbl>
              <c:idx val="2"/>
              <c:layout>
                <c:manualLayout>
                  <c:x val="-2.6987947710775416E-2"/>
                  <c:y val="2.194847595270103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7-4184-9953-AFC75A7C8C11}"/>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Auswertung_Diff!$K$29:$K$31</c:f>
              <c:numCache>
                <c:formatCode>General</c:formatCode>
                <c:ptCount val="3"/>
              </c:numCache>
            </c:numRef>
          </c:cat>
          <c:val>
            <c:numRef>
              <c:f>(Auswertung_Diff!$F$57,Auswertung_Diff!$F$58,Auswertung_Diff!$F$73)</c:f>
              <c:numCache>
                <c:formatCode>0%</c:formatCode>
                <c:ptCount val="3"/>
                <c:pt idx="0">
                  <c:v>0.14755939524838013</c:v>
                </c:pt>
                <c:pt idx="1">
                  <c:v>0.16976724063338236</c:v>
                </c:pt>
                <c:pt idx="2">
                  <c:v>0.10393768931198616</c:v>
                </c:pt>
              </c:numCache>
            </c:numRef>
          </c:val>
          <c:extLst>
            <c:ext xmlns:c16="http://schemas.microsoft.com/office/drawing/2014/chart" uri="{C3380CC4-5D6E-409C-BE32-E72D297353CC}">
              <c16:uniqueId val="{00000002-5B97-4184-9953-AFC75A7C8C11}"/>
            </c:ext>
          </c:extLst>
        </c:ser>
        <c:ser>
          <c:idx val="1"/>
          <c:order val="2"/>
          <c:tx>
            <c:strRef>
              <c:f>Auswertung_Diff!$G$55</c:f>
              <c:strCache>
                <c:ptCount val="1"/>
                <c:pt idx="0">
                  <c:v>weiß nicht</c:v>
                </c:pt>
              </c:strCache>
            </c:strRef>
          </c:tx>
          <c:spPr>
            <a:solidFill>
              <a:srgbClr val="A6A6A6"/>
            </a:solidFill>
            <a:ln>
              <a:noFill/>
            </a:ln>
          </c:spPr>
          <c:invertIfNegative val="0"/>
          <c:dLbls>
            <c:dLbl>
              <c:idx val="0"/>
              <c:layout>
                <c:manualLayout>
                  <c:x val="4.6265053218472144E-2"/>
                  <c:y val="2.194847595270103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7-4184-9953-AFC75A7C8C11}"/>
                </c:ext>
              </c:extLst>
            </c:dLbl>
            <c:dLbl>
              <c:idx val="1"/>
              <c:layout>
                <c:manualLayout>
                  <c:x val="4.1827676034125641E-2"/>
                  <c:y val="8.77939038159144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97-4184-9953-AFC75A7C8C11}"/>
                </c:ext>
              </c:extLst>
            </c:dLbl>
            <c:dLbl>
              <c:idx val="2"/>
              <c:layout>
                <c:manualLayout>
                  <c:x val="4.3790601454799134E-2"/>
                  <c:y val="4.389695190540207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97-4184-9953-AFC75A7C8C11}"/>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Auswertung_Diff!$K$29:$K$31</c:f>
              <c:numCache>
                <c:formatCode>General</c:formatCode>
                <c:ptCount val="3"/>
              </c:numCache>
            </c:numRef>
          </c:cat>
          <c:val>
            <c:numRef>
              <c:f>(Auswertung_Diff!$H$57,Auswertung_Diff!$H$58,Auswertung_Diff!$H$73)</c:f>
              <c:numCache>
                <c:formatCode>0%</c:formatCode>
                <c:ptCount val="3"/>
                <c:pt idx="0">
                  <c:v>0.18928725701943844</c:v>
                </c:pt>
                <c:pt idx="1">
                  <c:v>0.1529808773903262</c:v>
                </c:pt>
                <c:pt idx="2">
                  <c:v>0.11821722198182605</c:v>
                </c:pt>
              </c:numCache>
            </c:numRef>
          </c:val>
          <c:extLst>
            <c:ext xmlns:c16="http://schemas.microsoft.com/office/drawing/2014/chart" uri="{C3380CC4-5D6E-409C-BE32-E72D297353CC}">
              <c16:uniqueId val="{00000006-5B97-4184-9953-AFC75A7C8C11}"/>
            </c:ext>
          </c:extLst>
        </c:ser>
        <c:dLbls>
          <c:showLegendKey val="0"/>
          <c:showVal val="0"/>
          <c:showCatName val="1"/>
          <c:showSerName val="0"/>
          <c:showPercent val="0"/>
          <c:showBubbleSize val="0"/>
        </c:dLbls>
        <c:gapWidth val="80"/>
        <c:overlap val="100"/>
        <c:axId val="155207168"/>
        <c:axId val="155208704"/>
      </c:barChart>
      <c:catAx>
        <c:axId val="155207168"/>
        <c:scaling>
          <c:orientation val="maxMin"/>
        </c:scaling>
        <c:delete val="1"/>
        <c:axPos val="l"/>
        <c:numFmt formatCode="General" sourceLinked="1"/>
        <c:majorTickMark val="none"/>
        <c:minorTickMark val="none"/>
        <c:tickLblPos val="low"/>
        <c:crossAx val="155208704"/>
        <c:crosses val="autoZero"/>
        <c:auto val="1"/>
        <c:lblAlgn val="ctr"/>
        <c:lblOffset val="100"/>
        <c:noMultiLvlLbl val="0"/>
      </c:catAx>
      <c:valAx>
        <c:axId val="155208704"/>
        <c:scaling>
          <c:orientation val="minMax"/>
          <c:min val="0"/>
        </c:scaling>
        <c:delete val="0"/>
        <c:axPos val="b"/>
        <c:majorGridlines>
          <c:spPr>
            <a:ln w="3175">
              <a:solidFill>
                <a:sysClr val="window" lastClr="FFFFFF">
                  <a:lumMod val="75000"/>
                </a:sysClr>
              </a:solidFill>
              <a:prstDash val="solid"/>
            </a:ln>
          </c:spPr>
        </c:majorGridlines>
        <c:numFmt formatCode="0%" sourceLinked="0"/>
        <c:majorTickMark val="out"/>
        <c:minorTickMark val="none"/>
        <c:tickLblPos val="high"/>
        <c:spPr>
          <a:ln w="9525">
            <a:solidFill>
              <a:sysClr val="windowText" lastClr="000000"/>
            </a:solidFill>
            <a:prstDash val="solid"/>
          </a:ln>
        </c:spPr>
        <c:txPr>
          <a:bodyPr rot="0" vert="horz"/>
          <a:lstStyle/>
          <a:p>
            <a:pPr>
              <a:defRPr sz="1050"/>
            </a:pPr>
            <a:endParaRPr lang="de-DE"/>
          </a:p>
        </c:txPr>
        <c:crossAx val="155207168"/>
        <c:crosses val="max"/>
        <c:crossBetween val="between"/>
        <c:majorUnit val="0.25"/>
      </c:valAx>
      <c:spPr>
        <a:noFill/>
        <a:ln w="25400">
          <a:noFill/>
        </a:ln>
      </c:spPr>
    </c:plotArea>
    <c:legend>
      <c:legendPos val="r"/>
      <c:layout>
        <c:manualLayout>
          <c:xMode val="edge"/>
          <c:yMode val="edge"/>
          <c:x val="0.40089917565541622"/>
          <c:y val="0.88349399231670434"/>
          <c:w val="0.5433347813930699"/>
          <c:h val="4.9455575838487316E-2"/>
        </c:manualLayout>
      </c:layout>
      <c:overlay val="0"/>
      <c:spPr>
        <a:ln>
          <a:solidFill>
            <a:srgbClr val="0099FF"/>
          </a:solidFill>
        </a:ln>
        <a:effectLst>
          <a:outerShdw blurRad="50800" dist="38100" dir="8100000" algn="tr" rotWithShape="0">
            <a:prstClr val="black">
              <a:alpha val="40000"/>
            </a:prstClr>
          </a:outerShdw>
        </a:effectLst>
      </c:spPr>
    </c:legend>
    <c:plotVisOnly val="1"/>
    <c:dispBlanksAs val="gap"/>
    <c:showDLblsOverMax val="0"/>
  </c:chart>
  <c:spPr>
    <a:noFill/>
    <a:ln w="9525">
      <a:noFill/>
    </a:ln>
  </c:spPr>
  <c:txPr>
    <a:bodyPr/>
    <a:lstStyle/>
    <a:p>
      <a:pPr>
        <a:defRPr sz="12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55899927402694"/>
          <c:y val="0.16770836657003491"/>
          <c:w val="0.53688077288211322"/>
          <c:h val="0.6313096143073349"/>
        </c:manualLayout>
      </c:layout>
      <c:barChart>
        <c:barDir val="bar"/>
        <c:grouping val="percentStacked"/>
        <c:varyColors val="0"/>
        <c:ser>
          <c:idx val="2"/>
          <c:order val="0"/>
          <c:tx>
            <c:strRef>
              <c:f>Auswertung_Diff!$C$36</c:f>
              <c:strCache>
                <c:ptCount val="1"/>
                <c:pt idx="0">
                  <c:v>ja</c:v>
                </c:pt>
              </c:strCache>
            </c:strRef>
          </c:tx>
          <c:spPr>
            <a:solidFill>
              <a:srgbClr val="0099FF"/>
            </a:solidFill>
            <a:ln w="38100">
              <a:noFill/>
              <a:prstDash val="solid"/>
            </a:ln>
            <a:effectLst/>
          </c:spPr>
          <c:invertIfNegative val="0"/>
          <c:dLbls>
            <c:numFmt formatCode="0%" sourceLinked="0"/>
            <c:spPr>
              <a:solidFill>
                <a:srgbClr val="FFFFFF"/>
              </a:solidFill>
              <a:ln>
                <a:solidFill>
                  <a:sysClr val="windowText" lastClr="000000">
                    <a:lumMod val="65000"/>
                    <a:lumOff val="35000"/>
                  </a:sysClr>
                </a:solidFill>
                <a:prstDash val="solid"/>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Auswertung_Diff!$D$65:$D$67</c:f>
              <c:numCache>
                <c:formatCode>0%</c:formatCode>
                <c:ptCount val="3"/>
                <c:pt idx="0">
                  <c:v>0.29850488289689742</c:v>
                </c:pt>
                <c:pt idx="1">
                  <c:v>0.16470689953311429</c:v>
                </c:pt>
                <c:pt idx="2">
                  <c:v>0.13642659279778394</c:v>
                </c:pt>
              </c:numCache>
            </c:numRef>
          </c:val>
          <c:extLst>
            <c:ext xmlns:c16="http://schemas.microsoft.com/office/drawing/2014/chart" uri="{C3380CC4-5D6E-409C-BE32-E72D297353CC}">
              <c16:uniqueId val="{00000000-375A-48DF-B3E6-AC2B1D4BF247}"/>
            </c:ext>
          </c:extLst>
        </c:ser>
        <c:ser>
          <c:idx val="0"/>
          <c:order val="1"/>
          <c:tx>
            <c:strRef>
              <c:f>Auswertung_Diff!$E$36</c:f>
              <c:strCache>
                <c:ptCount val="1"/>
                <c:pt idx="0">
                  <c:v>nein</c:v>
                </c:pt>
              </c:strCache>
            </c:strRef>
          </c:tx>
          <c:spPr>
            <a:solidFill>
              <a:srgbClr val="FF33CC"/>
            </a:solidFill>
            <a:ln>
              <a:noFill/>
            </a:ln>
          </c:spPr>
          <c:invertIfNegative val="0"/>
          <c:dLbls>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Auswertung_Diff!$F$65:$F$67</c:f>
              <c:numCache>
                <c:formatCode>0%</c:formatCode>
                <c:ptCount val="3"/>
                <c:pt idx="0">
                  <c:v>0.64756719384668571</c:v>
                </c:pt>
                <c:pt idx="1">
                  <c:v>0.78324399100812725</c:v>
                </c:pt>
                <c:pt idx="2">
                  <c:v>0.80929709141274242</c:v>
                </c:pt>
              </c:numCache>
            </c:numRef>
          </c:val>
          <c:extLst>
            <c:ext xmlns:c16="http://schemas.microsoft.com/office/drawing/2014/chart" uri="{C3380CC4-5D6E-409C-BE32-E72D297353CC}">
              <c16:uniqueId val="{00000001-375A-48DF-B3E6-AC2B1D4BF247}"/>
            </c:ext>
          </c:extLst>
        </c:ser>
        <c:ser>
          <c:idx val="1"/>
          <c:order val="2"/>
          <c:tx>
            <c:strRef>
              <c:f>Auswertung_Diff!$G$36</c:f>
              <c:strCache>
                <c:ptCount val="1"/>
                <c:pt idx="0">
                  <c:v>weiß nicht</c:v>
                </c:pt>
              </c:strCache>
            </c:strRef>
          </c:tx>
          <c:spPr>
            <a:solidFill>
              <a:srgbClr val="A6A6A6"/>
            </a:solidFill>
            <a:ln>
              <a:noFill/>
            </a:ln>
          </c:spPr>
          <c:invertIfNegative val="0"/>
          <c:dLbls>
            <c:dLbl>
              <c:idx val="1"/>
              <c:layout>
                <c:manualLayout>
                  <c:x val="3.2733567878483276E-3"/>
                  <c:y val="6.53897501566629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5A-48DF-B3E6-AC2B1D4BF247}"/>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Auswertung_Städte!$X$36:$X$38</c:f>
              <c:strCache>
                <c:ptCount val="3"/>
                <c:pt idx="0">
                  <c:v>… wie ein neuer 
Spiel- oder Sportplatz 
aussehen soll.</c:v>
                </c:pt>
                <c:pt idx="1">
                  <c:v>… welche Freizeit-
angebote es für 
Kinder &amp; Jugendliche
geben soll.</c:v>
                </c:pt>
                <c:pt idx="2">
                  <c:v>… wann und wie oft
Busse und/oder Bahnen 
fahren sollen.</c:v>
                </c:pt>
              </c:strCache>
            </c:strRef>
          </c:cat>
          <c:val>
            <c:numRef>
              <c:f>Auswertung_Diff!$H$65:$H$67</c:f>
              <c:numCache>
                <c:formatCode>0%</c:formatCode>
                <c:ptCount val="3"/>
                <c:pt idx="0">
                  <c:v>5.3927923256416904E-2</c:v>
                </c:pt>
                <c:pt idx="1">
                  <c:v>5.204910945875843E-2</c:v>
                </c:pt>
                <c:pt idx="2">
                  <c:v>5.4276315789473686E-2</c:v>
                </c:pt>
              </c:numCache>
            </c:numRef>
          </c:val>
          <c:extLst>
            <c:ext xmlns:c16="http://schemas.microsoft.com/office/drawing/2014/chart" uri="{C3380CC4-5D6E-409C-BE32-E72D297353CC}">
              <c16:uniqueId val="{00000003-375A-48DF-B3E6-AC2B1D4BF247}"/>
            </c:ext>
          </c:extLst>
        </c:ser>
        <c:dLbls>
          <c:showLegendKey val="0"/>
          <c:showVal val="0"/>
          <c:showCatName val="1"/>
          <c:showSerName val="0"/>
          <c:showPercent val="0"/>
          <c:showBubbleSize val="0"/>
        </c:dLbls>
        <c:gapWidth val="80"/>
        <c:overlap val="100"/>
        <c:axId val="155207168"/>
        <c:axId val="155208704"/>
      </c:barChart>
      <c:catAx>
        <c:axId val="155207168"/>
        <c:scaling>
          <c:orientation val="maxMin"/>
        </c:scaling>
        <c:delete val="1"/>
        <c:axPos val="l"/>
        <c:numFmt formatCode="General" sourceLinked="1"/>
        <c:majorTickMark val="none"/>
        <c:minorTickMark val="none"/>
        <c:tickLblPos val="low"/>
        <c:crossAx val="155208704"/>
        <c:crosses val="autoZero"/>
        <c:auto val="1"/>
        <c:lblAlgn val="ctr"/>
        <c:lblOffset val="100"/>
        <c:noMultiLvlLbl val="0"/>
      </c:catAx>
      <c:valAx>
        <c:axId val="155208704"/>
        <c:scaling>
          <c:orientation val="minMax"/>
          <c:min val="0"/>
        </c:scaling>
        <c:delete val="0"/>
        <c:axPos val="b"/>
        <c:majorGridlines>
          <c:spPr>
            <a:ln w="3175">
              <a:solidFill>
                <a:sysClr val="window" lastClr="FFFFFF">
                  <a:lumMod val="75000"/>
                </a:sysClr>
              </a:solidFill>
              <a:prstDash val="solid"/>
            </a:ln>
          </c:spPr>
        </c:majorGridlines>
        <c:numFmt formatCode="0%" sourceLinked="0"/>
        <c:majorTickMark val="out"/>
        <c:minorTickMark val="none"/>
        <c:tickLblPos val="high"/>
        <c:spPr>
          <a:ln w="9525">
            <a:solidFill>
              <a:sysClr val="windowText" lastClr="000000"/>
            </a:solidFill>
            <a:prstDash val="solid"/>
          </a:ln>
        </c:spPr>
        <c:txPr>
          <a:bodyPr rot="0" vert="horz"/>
          <a:lstStyle/>
          <a:p>
            <a:pPr>
              <a:defRPr sz="1050"/>
            </a:pPr>
            <a:endParaRPr lang="de-DE"/>
          </a:p>
        </c:txPr>
        <c:crossAx val="155207168"/>
        <c:crosses val="max"/>
        <c:crossBetween val="between"/>
        <c:majorUnit val="0.25"/>
      </c:valAx>
      <c:spPr>
        <a:noFill/>
        <a:ln w="25400">
          <a:noFill/>
        </a:ln>
      </c:spPr>
    </c:plotArea>
    <c:legend>
      <c:legendPos val="r"/>
      <c:layout>
        <c:manualLayout>
          <c:xMode val="edge"/>
          <c:yMode val="edge"/>
          <c:x val="0.37776660616387725"/>
          <c:y val="0.88349399231670434"/>
          <c:w val="0.55875646579922722"/>
          <c:h val="4.9455575838487316E-2"/>
        </c:manualLayout>
      </c:layout>
      <c:overlay val="0"/>
      <c:spPr>
        <a:ln>
          <a:solidFill>
            <a:srgbClr val="0099FF"/>
          </a:solidFill>
        </a:ln>
        <a:effectLst>
          <a:outerShdw blurRad="50800" dist="38100" dir="8100000" algn="tr" rotWithShape="0">
            <a:prstClr val="black">
              <a:alpha val="40000"/>
            </a:prstClr>
          </a:outerShdw>
        </a:effectLst>
      </c:spPr>
    </c:legend>
    <c:plotVisOnly val="1"/>
    <c:dispBlanksAs val="gap"/>
    <c:showDLblsOverMax val="0"/>
  </c:chart>
  <c:spPr>
    <a:noFill/>
    <a:ln w="9525">
      <a:noFill/>
    </a:ln>
  </c:spPr>
  <c:txPr>
    <a:bodyPr/>
    <a:lstStyle/>
    <a:p>
      <a:pPr>
        <a:defRPr sz="12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25403473501988"/>
          <c:y val="0.11753408872671404"/>
          <c:w val="0.51418573742112028"/>
          <c:h val="0.75395780405498081"/>
        </c:manualLayout>
      </c:layout>
      <c:barChart>
        <c:barDir val="bar"/>
        <c:grouping val="percentStacked"/>
        <c:varyColors val="0"/>
        <c:ser>
          <c:idx val="2"/>
          <c:order val="0"/>
          <c:tx>
            <c:strRef>
              <c:f>Auswertung_Diff!$C$36</c:f>
              <c:strCache>
                <c:ptCount val="1"/>
                <c:pt idx="0">
                  <c:v>ja</c:v>
                </c:pt>
              </c:strCache>
            </c:strRef>
          </c:tx>
          <c:spPr>
            <a:solidFill>
              <a:srgbClr val="0099FF"/>
            </a:solidFill>
            <a:ln w="38100">
              <a:noFill/>
              <a:prstDash val="solid"/>
            </a:ln>
            <a:effectLst/>
          </c:spPr>
          <c:invertIfNegative val="0"/>
          <c:dLbls>
            <c:numFmt formatCode="0%" sourceLinked="0"/>
            <c:spPr>
              <a:solidFill>
                <a:srgbClr val="FFFFFF"/>
              </a:solidFill>
              <a:ln>
                <a:solidFill>
                  <a:sysClr val="windowText" lastClr="000000">
                    <a:lumMod val="65000"/>
                    <a:lumOff val="35000"/>
                  </a:sysClr>
                </a:solidFill>
                <a:prstDash val="solid"/>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Auswertung_Diff!$B$10:$B$14</c:f>
              <c:strCache>
                <c:ptCount val="5"/>
                <c:pt idx="0">
                  <c:v>… wer Klassensprecherin/Klassensprecher sein soll:</c:v>
                </c:pt>
                <c:pt idx="1">
                  <c:v>… wie die Klassenräume gestaltet werden:</c:v>
                </c:pt>
                <c:pt idx="2">
                  <c:v>… was ich im Unterricht lernen will:</c:v>
                </c:pt>
                <c:pt idx="3">
                  <c:v>… welche Regeln in der Klasse gelten:</c:v>
                </c:pt>
                <c:pt idx="4">
                  <c:v>… welches Essen in der Schule angeboten wird:</c:v>
                </c:pt>
              </c:strCache>
            </c:strRef>
          </c:cat>
          <c:val>
            <c:numRef>
              <c:f>Auswertung_Diff!$D$10:$D$14</c:f>
              <c:numCache>
                <c:formatCode>0%</c:formatCode>
                <c:ptCount val="5"/>
                <c:pt idx="0">
                  <c:v>0.75641133439838559</c:v>
                </c:pt>
                <c:pt idx="1">
                  <c:v>0.32900724759817968</c:v>
                </c:pt>
                <c:pt idx="2">
                  <c:v>0.12814452135742022</c:v>
                </c:pt>
                <c:pt idx="3">
                  <c:v>0.38050926317570427</c:v>
                </c:pt>
                <c:pt idx="4">
                  <c:v>0.1092479674796748</c:v>
                </c:pt>
              </c:numCache>
            </c:numRef>
          </c:val>
          <c:extLst>
            <c:ext xmlns:c16="http://schemas.microsoft.com/office/drawing/2014/chart" uri="{C3380CC4-5D6E-409C-BE32-E72D297353CC}">
              <c16:uniqueId val="{00000000-9045-499A-B3EF-512E1516C96C}"/>
            </c:ext>
          </c:extLst>
        </c:ser>
        <c:ser>
          <c:idx val="0"/>
          <c:order val="1"/>
          <c:tx>
            <c:strRef>
              <c:f>Auswertung_Diff!$E$36</c:f>
              <c:strCache>
                <c:ptCount val="1"/>
                <c:pt idx="0">
                  <c:v>nein</c:v>
                </c:pt>
              </c:strCache>
            </c:strRef>
          </c:tx>
          <c:spPr>
            <a:solidFill>
              <a:srgbClr val="FF33CC"/>
            </a:solidFill>
            <a:ln>
              <a:noFill/>
            </a:ln>
          </c:spPr>
          <c:invertIfNegative val="0"/>
          <c:dLbls>
            <c:dLbl>
              <c:idx val="0"/>
              <c:layout>
                <c:manualLayout>
                  <c:x val="-1.7021276595744785E-2"/>
                  <c:y val="-2.5374562695569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45-499A-B3EF-512E1516C96C}"/>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Auswertung_Diff!$B$10:$B$14</c:f>
              <c:strCache>
                <c:ptCount val="5"/>
                <c:pt idx="0">
                  <c:v>… wer Klassensprecherin/Klassensprecher sein soll:</c:v>
                </c:pt>
                <c:pt idx="1">
                  <c:v>… wie die Klassenräume gestaltet werden:</c:v>
                </c:pt>
                <c:pt idx="2">
                  <c:v>… was ich im Unterricht lernen will:</c:v>
                </c:pt>
                <c:pt idx="3">
                  <c:v>… welche Regeln in der Klasse gelten:</c:v>
                </c:pt>
                <c:pt idx="4">
                  <c:v>… welches Essen in der Schule angeboten wird:</c:v>
                </c:pt>
              </c:strCache>
            </c:strRef>
          </c:cat>
          <c:val>
            <c:numRef>
              <c:f>Auswertung_Diff!$F$10:$F$14</c:f>
              <c:numCache>
                <c:formatCode>0%</c:formatCode>
                <c:ptCount val="5"/>
                <c:pt idx="0">
                  <c:v>1.7573362482132347E-2</c:v>
                </c:pt>
                <c:pt idx="1">
                  <c:v>0.28459464014832292</c:v>
                </c:pt>
                <c:pt idx="2">
                  <c:v>0.75299679216613202</c:v>
                </c:pt>
                <c:pt idx="3">
                  <c:v>0.50376448693003972</c:v>
                </c:pt>
                <c:pt idx="4">
                  <c:v>0.77837059620596205</c:v>
                </c:pt>
              </c:numCache>
            </c:numRef>
          </c:val>
          <c:extLst>
            <c:ext xmlns:c16="http://schemas.microsoft.com/office/drawing/2014/chart" uri="{C3380CC4-5D6E-409C-BE32-E72D297353CC}">
              <c16:uniqueId val="{00000002-9045-499A-B3EF-512E1516C96C}"/>
            </c:ext>
          </c:extLst>
        </c:ser>
        <c:ser>
          <c:idx val="1"/>
          <c:order val="2"/>
          <c:tx>
            <c:strRef>
              <c:f>Auswertung_Diff!$G$36</c:f>
              <c:strCache>
                <c:ptCount val="1"/>
                <c:pt idx="0">
                  <c:v>weiß nicht</c:v>
                </c:pt>
              </c:strCache>
            </c:strRef>
          </c:tx>
          <c:spPr>
            <a:solidFill>
              <a:srgbClr val="A6A6A6"/>
            </a:solidFill>
            <a:ln>
              <a:noFill/>
            </a:ln>
          </c:spPr>
          <c:invertIfNegative val="0"/>
          <c:dLbls>
            <c:dLbl>
              <c:idx val="0"/>
              <c:layout>
                <c:manualLayout>
                  <c:x val="4.62650532184721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45-499A-B3EF-512E1516C96C}"/>
                </c:ext>
              </c:extLst>
            </c:dLbl>
            <c:dLbl>
              <c:idx val="1"/>
              <c:layout>
                <c:manualLayout>
                  <c:x val="3.2733567878483276E-3"/>
                  <c:y val="6.53897501566629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45-499A-B3EF-512E1516C96C}"/>
                </c:ext>
              </c:extLst>
            </c:dLbl>
            <c:spPr>
              <a:solidFill>
                <a:sysClr val="window" lastClr="FFFFFF"/>
              </a:solidFill>
              <a:ln>
                <a:solidFill>
                  <a:sysClr val="windowText" lastClr="000000">
                    <a:lumMod val="65000"/>
                    <a:lumOff val="35000"/>
                  </a:sysClr>
                </a:solidFill>
              </a:ln>
              <a:effectLst/>
            </c:spPr>
            <c:txPr>
              <a:bodyPr/>
              <a:lstStyle/>
              <a:p>
                <a:pPr algn="ct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Auswertung_Diff!$B$10:$B$14</c:f>
              <c:strCache>
                <c:ptCount val="5"/>
                <c:pt idx="0">
                  <c:v>… wer Klassensprecherin/Klassensprecher sein soll:</c:v>
                </c:pt>
                <c:pt idx="1">
                  <c:v>… wie die Klassenräume gestaltet werden:</c:v>
                </c:pt>
                <c:pt idx="2">
                  <c:v>… was ich im Unterricht lernen will:</c:v>
                </c:pt>
                <c:pt idx="3">
                  <c:v>… welche Regeln in der Klasse gelten:</c:v>
                </c:pt>
                <c:pt idx="4">
                  <c:v>… welches Essen in der Schule angeboten wird:</c:v>
                </c:pt>
              </c:strCache>
            </c:strRef>
          </c:cat>
          <c:val>
            <c:numRef>
              <c:f>Auswertung_Diff!$H$10:$H$14</c:f>
              <c:numCache>
                <c:formatCode>0%</c:formatCode>
                <c:ptCount val="5"/>
                <c:pt idx="0">
                  <c:v>0.22601530311948204</c:v>
                </c:pt>
                <c:pt idx="1">
                  <c:v>0.38639811225349741</c:v>
                </c:pt>
                <c:pt idx="2">
                  <c:v>0.11885868647644775</c:v>
                </c:pt>
                <c:pt idx="3">
                  <c:v>0.11572624989425599</c:v>
                </c:pt>
                <c:pt idx="4">
                  <c:v>0.11238143631436315</c:v>
                </c:pt>
              </c:numCache>
            </c:numRef>
          </c:val>
          <c:extLst>
            <c:ext xmlns:c16="http://schemas.microsoft.com/office/drawing/2014/chart" uri="{C3380CC4-5D6E-409C-BE32-E72D297353CC}">
              <c16:uniqueId val="{00000005-9045-499A-B3EF-512E1516C96C}"/>
            </c:ext>
          </c:extLst>
        </c:ser>
        <c:dLbls>
          <c:showLegendKey val="0"/>
          <c:showVal val="0"/>
          <c:showCatName val="1"/>
          <c:showSerName val="0"/>
          <c:showPercent val="0"/>
          <c:showBubbleSize val="0"/>
        </c:dLbls>
        <c:gapWidth val="80"/>
        <c:overlap val="100"/>
        <c:axId val="155207168"/>
        <c:axId val="155208704"/>
      </c:barChart>
      <c:catAx>
        <c:axId val="155207168"/>
        <c:scaling>
          <c:orientation val="maxMin"/>
        </c:scaling>
        <c:delete val="1"/>
        <c:axPos val="l"/>
        <c:numFmt formatCode="General" sourceLinked="1"/>
        <c:majorTickMark val="none"/>
        <c:minorTickMark val="none"/>
        <c:tickLblPos val="low"/>
        <c:crossAx val="155208704"/>
        <c:crosses val="autoZero"/>
        <c:auto val="1"/>
        <c:lblAlgn val="ctr"/>
        <c:lblOffset val="100"/>
        <c:noMultiLvlLbl val="0"/>
      </c:catAx>
      <c:valAx>
        <c:axId val="155208704"/>
        <c:scaling>
          <c:orientation val="minMax"/>
          <c:min val="0"/>
        </c:scaling>
        <c:delete val="0"/>
        <c:axPos val="b"/>
        <c:majorGridlines>
          <c:spPr>
            <a:ln w="3175">
              <a:solidFill>
                <a:sysClr val="window" lastClr="FFFFFF">
                  <a:lumMod val="75000"/>
                </a:sysClr>
              </a:solidFill>
              <a:prstDash val="solid"/>
            </a:ln>
          </c:spPr>
        </c:majorGridlines>
        <c:numFmt formatCode="0%" sourceLinked="0"/>
        <c:majorTickMark val="out"/>
        <c:minorTickMark val="none"/>
        <c:tickLblPos val="high"/>
        <c:spPr>
          <a:ln w="9525">
            <a:solidFill>
              <a:sysClr val="windowText" lastClr="000000"/>
            </a:solidFill>
            <a:prstDash val="solid"/>
          </a:ln>
        </c:spPr>
        <c:txPr>
          <a:bodyPr rot="0" vert="horz"/>
          <a:lstStyle/>
          <a:p>
            <a:pPr>
              <a:defRPr sz="1050"/>
            </a:pPr>
            <a:endParaRPr lang="de-DE"/>
          </a:p>
        </c:txPr>
        <c:crossAx val="155207168"/>
        <c:crosses val="max"/>
        <c:crossBetween val="between"/>
        <c:majorUnit val="0.25"/>
      </c:valAx>
      <c:spPr>
        <a:noFill/>
        <a:ln w="25400">
          <a:noFill/>
        </a:ln>
      </c:spPr>
    </c:plotArea>
    <c:legend>
      <c:legendPos val="r"/>
      <c:layout>
        <c:manualLayout>
          <c:xMode val="edge"/>
          <c:yMode val="edge"/>
          <c:x val="0.42075728363422316"/>
          <c:y val="0.93088073746879196"/>
          <c:w val="0.51576590160272517"/>
          <c:h val="4.9455575838487316E-2"/>
        </c:manualLayout>
      </c:layout>
      <c:overlay val="0"/>
      <c:spPr>
        <a:ln>
          <a:solidFill>
            <a:srgbClr val="0099FF"/>
          </a:solidFill>
        </a:ln>
        <a:effectLst>
          <a:outerShdw blurRad="50800" dist="38100" dir="8100000" algn="tr" rotWithShape="0">
            <a:prstClr val="black">
              <a:alpha val="40000"/>
            </a:prstClr>
          </a:outerShdw>
        </a:effectLst>
      </c:spPr>
    </c:legend>
    <c:plotVisOnly val="1"/>
    <c:dispBlanksAs val="gap"/>
    <c:showDLblsOverMax val="0"/>
  </c:chart>
  <c:spPr>
    <a:noFill/>
    <a:ln w="9525">
      <a:noFill/>
    </a:ln>
  </c:spPr>
  <c:txPr>
    <a:bodyPr/>
    <a:lstStyle/>
    <a:p>
      <a:pPr>
        <a:defRPr sz="12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05867829485957"/>
          <c:y val="0.25844944991632146"/>
          <c:w val="0.64315284801778227"/>
          <c:h val="0.46499733874729071"/>
        </c:manualLayout>
      </c:layout>
      <c:doughnutChart>
        <c:varyColors val="1"/>
        <c:ser>
          <c:idx val="2"/>
          <c:order val="0"/>
          <c:tx>
            <c:strRef>
              <c:f>Auswertung_Diff!$B$19</c:f>
              <c:strCache>
                <c:ptCount val="1"/>
                <c:pt idx="0">
                  <c:v>Möchtest du in deiner Schule bei den oben genannten Themen mehr mitbestimmen?</c:v>
                </c:pt>
              </c:strCache>
            </c:strRef>
          </c:tx>
          <c:spPr>
            <a:solidFill>
              <a:srgbClr val="0099FF"/>
            </a:solidFill>
            <a:ln w="38100">
              <a:noFill/>
              <a:prstDash val="solid"/>
            </a:ln>
            <a:effectLst/>
          </c:spPr>
          <c:dPt>
            <c:idx val="1"/>
            <c:bubble3D val="0"/>
            <c:spPr>
              <a:solidFill>
                <a:srgbClr val="FF33CC"/>
              </a:solidFill>
              <a:ln w="38100">
                <a:noFill/>
                <a:prstDash val="solid"/>
              </a:ln>
              <a:effectLst/>
            </c:spPr>
            <c:extLst>
              <c:ext xmlns:c16="http://schemas.microsoft.com/office/drawing/2014/chart" uri="{C3380CC4-5D6E-409C-BE32-E72D297353CC}">
                <c16:uniqueId val="{00000001-C27A-4D1A-B01D-263149689772}"/>
              </c:ext>
            </c:extLst>
          </c:dPt>
          <c:dPt>
            <c:idx val="2"/>
            <c:bubble3D val="0"/>
            <c:spPr>
              <a:solidFill>
                <a:srgbClr val="A6A6A6"/>
              </a:solidFill>
              <a:ln w="38100">
                <a:noFill/>
                <a:prstDash val="solid"/>
              </a:ln>
              <a:effectLst/>
            </c:spPr>
            <c:extLst>
              <c:ext xmlns:c16="http://schemas.microsoft.com/office/drawing/2014/chart" uri="{C3380CC4-5D6E-409C-BE32-E72D297353CC}">
                <c16:uniqueId val="{00000003-C27A-4D1A-B01D-263149689772}"/>
              </c:ext>
            </c:extLst>
          </c:dPt>
          <c:dLbls>
            <c:numFmt formatCode="0%" sourceLinked="0"/>
            <c:spPr>
              <a:solidFill>
                <a:srgbClr val="FFFFFF"/>
              </a:solidFill>
              <a:ln>
                <a:solidFill>
                  <a:sysClr val="windowText" lastClr="000000">
                    <a:lumMod val="65000"/>
                    <a:lumOff val="35000"/>
                  </a:sysClr>
                </a:solidFill>
                <a:prstDash val="solid"/>
              </a:ln>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(Auswertung_Diff!$C$28,Auswertung_Diff!$E$28,Auswertung_Diff!$G$28)</c:f>
              <c:strCache>
                <c:ptCount val="3"/>
                <c:pt idx="0">
                  <c:v>ja</c:v>
                </c:pt>
                <c:pt idx="1">
                  <c:v>nein</c:v>
                </c:pt>
                <c:pt idx="2">
                  <c:v>weiß nicht</c:v>
                </c:pt>
              </c:strCache>
            </c:strRef>
          </c:cat>
          <c:val>
            <c:numRef>
              <c:f>(Auswertung_Diff!$D$19,Auswertung_Diff!$F$19,Auswertung_Diff!$H$19)</c:f>
              <c:numCache>
                <c:formatCode>0%</c:formatCode>
                <c:ptCount val="3"/>
                <c:pt idx="0">
                  <c:v>0.60533625115731005</c:v>
                </c:pt>
                <c:pt idx="1">
                  <c:v>0.202592374379261</c:v>
                </c:pt>
                <c:pt idx="2">
                  <c:v>0.19207137446342901</c:v>
                </c:pt>
              </c:numCache>
            </c:numRef>
          </c:val>
          <c:extLst>
            <c:ext xmlns:c16="http://schemas.microsoft.com/office/drawing/2014/chart" uri="{C3380CC4-5D6E-409C-BE32-E72D297353CC}">
              <c16:uniqueId val="{00000004-C27A-4D1A-B01D-263149689772}"/>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34554257159016083"/>
          <c:y val="0.75352498010919378"/>
          <c:w val="0.30450055144664812"/>
          <c:h val="0.16096406288314308"/>
        </c:manualLayout>
      </c:layout>
      <c:overlay val="0"/>
      <c:spPr>
        <a:ln>
          <a:solidFill>
            <a:srgbClr val="0099FF"/>
          </a:solidFill>
        </a:ln>
        <a:effectLst>
          <a:outerShdw blurRad="50800" dist="38100" dir="8100000" algn="tr" rotWithShape="0">
            <a:prstClr val="black">
              <a:alpha val="40000"/>
            </a:prstClr>
          </a:outerShdw>
        </a:effectLst>
      </c:spPr>
      <c:txPr>
        <a:bodyPr/>
        <a:lstStyle/>
        <a:p>
          <a:pPr>
            <a:defRPr sz="1200"/>
          </a:pPr>
          <a:endParaRPr lang="de-DE"/>
        </a:p>
      </c:txPr>
    </c:legend>
    <c:plotVisOnly val="1"/>
    <c:dispBlanksAs val="gap"/>
    <c:showDLblsOverMax val="0"/>
  </c:chart>
  <c:spPr>
    <a:noFill/>
    <a:ln w="9525">
      <a:noFill/>
    </a:ln>
  </c:spPr>
  <c:txPr>
    <a:bodyPr/>
    <a:lstStyle/>
    <a:p>
      <a:pPr>
        <a:defRPr sz="11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05867829485957"/>
          <c:y val="0.25844944991632146"/>
          <c:w val="0.64315284801778227"/>
          <c:h val="0.46499733874729071"/>
        </c:manualLayout>
      </c:layout>
      <c:doughnutChart>
        <c:varyColors val="1"/>
        <c:ser>
          <c:idx val="2"/>
          <c:order val="0"/>
          <c:tx>
            <c:strRef>
              <c:f>Auswertung_Diff!$B$24</c:f>
              <c:strCache>
                <c:ptCount val="1"/>
                <c:pt idx="0">
                  <c:v>Hast du im Schulunterricht bereits über die Kinderrechte gesprochen?</c:v>
                </c:pt>
              </c:strCache>
            </c:strRef>
          </c:tx>
          <c:spPr>
            <a:solidFill>
              <a:srgbClr val="0099FF"/>
            </a:solidFill>
            <a:ln w="38100">
              <a:noFill/>
              <a:prstDash val="solid"/>
            </a:ln>
            <a:effectLst/>
          </c:spPr>
          <c:dPt>
            <c:idx val="1"/>
            <c:bubble3D val="0"/>
            <c:spPr>
              <a:solidFill>
                <a:srgbClr val="FF33CC"/>
              </a:solidFill>
              <a:ln w="38100">
                <a:noFill/>
                <a:prstDash val="solid"/>
              </a:ln>
              <a:effectLst/>
            </c:spPr>
            <c:extLst>
              <c:ext xmlns:c16="http://schemas.microsoft.com/office/drawing/2014/chart" uri="{C3380CC4-5D6E-409C-BE32-E72D297353CC}">
                <c16:uniqueId val="{00000001-792E-4D72-8BAD-9B6E1D1A9FE6}"/>
              </c:ext>
            </c:extLst>
          </c:dPt>
          <c:dPt>
            <c:idx val="2"/>
            <c:bubble3D val="0"/>
            <c:spPr>
              <a:solidFill>
                <a:srgbClr val="A6A6A6"/>
              </a:solidFill>
              <a:ln w="38100">
                <a:noFill/>
                <a:prstDash val="solid"/>
              </a:ln>
              <a:effectLst/>
            </c:spPr>
            <c:extLst>
              <c:ext xmlns:c16="http://schemas.microsoft.com/office/drawing/2014/chart" uri="{C3380CC4-5D6E-409C-BE32-E72D297353CC}">
                <c16:uniqueId val="{00000003-792E-4D72-8BAD-9B6E1D1A9FE6}"/>
              </c:ext>
            </c:extLst>
          </c:dPt>
          <c:dLbls>
            <c:numFmt formatCode="0%" sourceLinked="0"/>
            <c:spPr>
              <a:solidFill>
                <a:srgbClr val="FFFFFF"/>
              </a:solidFill>
              <a:ln>
                <a:solidFill>
                  <a:sysClr val="windowText" lastClr="000000">
                    <a:lumMod val="65000"/>
                    <a:lumOff val="35000"/>
                  </a:sysClr>
                </a:solidFill>
                <a:prstDash val="solid"/>
              </a:ln>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(Auswertung_Diff!$C$28,Auswertung_Diff!$E$28,Auswertung_Diff!$G$28)</c:f>
              <c:strCache>
                <c:ptCount val="3"/>
                <c:pt idx="0">
                  <c:v>ja</c:v>
                </c:pt>
                <c:pt idx="1">
                  <c:v>nein</c:v>
                </c:pt>
                <c:pt idx="2">
                  <c:v>weiß nicht</c:v>
                </c:pt>
              </c:strCache>
            </c:strRef>
          </c:cat>
          <c:val>
            <c:numRef>
              <c:f>(Auswertung_Diff!$D$24,Auswertung_Diff!$F$24,Auswertung_Diff!$H$24)</c:f>
              <c:numCache>
                <c:formatCode>0%</c:formatCode>
                <c:ptCount val="3"/>
                <c:pt idx="0">
                  <c:v>0.46040144452842868</c:v>
                </c:pt>
                <c:pt idx="1">
                  <c:v>0.40203241790543376</c:v>
                </c:pt>
                <c:pt idx="2">
                  <c:v>0.13756613756613756</c:v>
                </c:pt>
              </c:numCache>
            </c:numRef>
          </c:val>
          <c:extLst>
            <c:ext xmlns:c16="http://schemas.microsoft.com/office/drawing/2014/chart" uri="{C3380CC4-5D6E-409C-BE32-E72D297353CC}">
              <c16:uniqueId val="{00000004-792E-4D72-8BAD-9B6E1D1A9FE6}"/>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34554257159016083"/>
          <c:y val="0.75352498010919378"/>
          <c:w val="0.30450055144664812"/>
          <c:h val="0.16096406288314308"/>
        </c:manualLayout>
      </c:layout>
      <c:overlay val="0"/>
      <c:spPr>
        <a:ln>
          <a:solidFill>
            <a:srgbClr val="0099FF"/>
          </a:solidFill>
        </a:ln>
        <a:effectLst>
          <a:outerShdw blurRad="50800" dist="38100" dir="8100000" algn="tr" rotWithShape="0">
            <a:prstClr val="black">
              <a:alpha val="40000"/>
            </a:prstClr>
          </a:outerShdw>
        </a:effectLst>
      </c:spPr>
      <c:txPr>
        <a:bodyPr/>
        <a:lstStyle/>
        <a:p>
          <a:pPr>
            <a:defRPr sz="1200"/>
          </a:pPr>
          <a:endParaRPr lang="de-DE"/>
        </a:p>
      </c:txPr>
    </c:legend>
    <c:plotVisOnly val="1"/>
    <c:dispBlanksAs val="gap"/>
    <c:showDLblsOverMax val="0"/>
  </c:chart>
  <c:spPr>
    <a:noFill/>
    <a:ln w="9525">
      <a:noFill/>
    </a:ln>
  </c:spPr>
  <c:txPr>
    <a:bodyPr/>
    <a:lstStyle/>
    <a:p>
      <a:pPr>
        <a:defRPr sz="1100" b="1" i="0" u="none" strike="noStrike" baseline="0">
          <a:solidFill>
            <a:sysClr val="windowText" lastClr="000000"/>
          </a:solidFill>
          <a:latin typeface="Arial" panose="020B0604020202020204" pitchFamily="34" charset="0"/>
          <a:ea typeface="Frutiger 45 Light"/>
          <a:cs typeface="Arial" panose="020B0604020202020204" pitchFamily="34" charset="0"/>
        </a:defRPr>
      </a:pPr>
      <a:endParaRPr lang="de-DE"/>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0.56291</cdr:x>
      <cdr:y>0.71619</cdr:y>
    </cdr:from>
    <cdr:to>
      <cdr:x>0.97349</cdr:x>
      <cdr:y>0.85925</cdr:y>
    </cdr:to>
    <cdr:sp macro="" textlink="">
      <cdr:nvSpPr>
        <cdr:cNvPr id="3" name="Textfeld 1">
          <a:extLst xmlns:a="http://schemas.openxmlformats.org/drawingml/2006/main">
            <a:ext uri="{FF2B5EF4-FFF2-40B4-BE49-F238E27FC236}">
              <a16:creationId xmlns:a16="http://schemas.microsoft.com/office/drawing/2014/main" id="{D5171547-AAEC-4005-BD09-3284EDAA78C0}"/>
            </a:ext>
          </a:extLst>
        </cdr:cNvPr>
        <cdr:cNvSpPr txBox="1"/>
      </cdr:nvSpPr>
      <cdr:spPr>
        <a:xfrm xmlns:a="http://schemas.openxmlformats.org/drawingml/2006/main">
          <a:off x="1854250" y="3263050"/>
          <a:ext cx="1352499" cy="651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200" b="1">
              <a:solidFill>
                <a:srgbClr val="0099FF"/>
              </a:solidFill>
              <a:latin typeface="Arial" panose="020B0604020202020204" pitchFamily="34" charset="0"/>
              <a:cs typeface="Arial" panose="020B0604020202020204" pitchFamily="34" charset="0"/>
            </a:rPr>
            <a:t>MÖGLICHKEIT</a:t>
          </a:r>
        </a:p>
        <a:p xmlns:a="http://schemas.openxmlformats.org/drawingml/2006/main">
          <a:pPr algn="ctr"/>
          <a:r>
            <a:rPr lang="de-DE" sz="1200" b="1">
              <a:latin typeface="Arial" panose="020B0604020202020204" pitchFamily="34" charset="0"/>
              <a:cs typeface="Arial" panose="020B0604020202020204" pitchFamily="34" charset="0"/>
            </a:rPr>
            <a:t>der</a:t>
          </a:r>
          <a:r>
            <a:rPr lang="de-DE" sz="1200" b="1" baseline="0">
              <a:latin typeface="Arial" panose="020B0604020202020204" pitchFamily="34" charset="0"/>
              <a:cs typeface="Arial" panose="020B0604020202020204" pitchFamily="34" charset="0"/>
            </a:rPr>
            <a:t> politischen Mitbestimmung</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0.15236</cdr:x>
      <cdr:y>0.09172</cdr:y>
    </cdr:from>
    <cdr:to>
      <cdr:x>0.46309</cdr:x>
      <cdr:y>0.15803</cdr:y>
    </cdr:to>
    <cdr:sp macro="" textlink="">
      <cdr:nvSpPr>
        <cdr:cNvPr id="5" name="Textfeld 4">
          <a:extLst xmlns:a="http://schemas.openxmlformats.org/drawingml/2006/main">
            <a:ext uri="{FF2B5EF4-FFF2-40B4-BE49-F238E27FC236}">
              <a16:creationId xmlns:a16="http://schemas.microsoft.com/office/drawing/2014/main" id="{E679F3A4-1388-484A-A664-7D34DC21D959}"/>
            </a:ext>
          </a:extLst>
        </cdr:cNvPr>
        <cdr:cNvSpPr txBox="1"/>
      </cdr:nvSpPr>
      <cdr:spPr>
        <a:xfrm xmlns:a="http://schemas.openxmlformats.org/drawingml/2006/main">
          <a:off x="501890" y="417907"/>
          <a:ext cx="1023564" cy="302117"/>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fld id="{CD9AC95D-DA64-41D7-A414-D048D60A453D}" type="TxLink">
            <a:rPr lang="en-US" sz="900" b="0" i="0" u="none" strike="noStrike">
              <a:solidFill>
                <a:srgbClr val="000000"/>
              </a:solidFill>
              <a:latin typeface="Arial"/>
              <a:cs typeface="Arial"/>
            </a:rPr>
            <a:pPr/>
            <a:t>Anzahl Antworten: 11.893</a:t>
          </a:fld>
          <a:endParaRPr lang="de-DE" sz="900"/>
        </a:p>
      </cdr:txBody>
    </cdr:sp>
  </cdr:relSizeAnchor>
  <cdr:relSizeAnchor xmlns:cdr="http://schemas.openxmlformats.org/drawingml/2006/chartDrawing">
    <cdr:from>
      <cdr:x>0.12048</cdr:x>
      <cdr:y>0.71445</cdr:y>
    </cdr:from>
    <cdr:to>
      <cdr:x>0.59518</cdr:x>
      <cdr:y>0.90303</cdr:y>
    </cdr:to>
    <cdr:sp macro="" textlink="">
      <cdr:nvSpPr>
        <cdr:cNvPr id="7" name="Textfeld 1">
          <a:extLst xmlns:a="http://schemas.openxmlformats.org/drawingml/2006/main">
            <a:ext uri="{FF2B5EF4-FFF2-40B4-BE49-F238E27FC236}">
              <a16:creationId xmlns:a16="http://schemas.microsoft.com/office/drawing/2014/main" id="{0A91B5AA-BD53-4829-B7CB-DC984CCE02BF}"/>
            </a:ext>
          </a:extLst>
        </cdr:cNvPr>
        <cdr:cNvSpPr txBox="1"/>
      </cdr:nvSpPr>
      <cdr:spPr>
        <a:xfrm xmlns:a="http://schemas.openxmlformats.org/drawingml/2006/main">
          <a:off x="396875" y="3255113"/>
          <a:ext cx="1563688" cy="8591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200" b="1">
              <a:solidFill>
                <a:srgbClr val="0099FF"/>
              </a:solidFill>
              <a:latin typeface="Arial" panose="020B0604020202020204" pitchFamily="34" charset="0"/>
              <a:cs typeface="Arial" panose="020B0604020202020204" pitchFamily="34" charset="0"/>
            </a:rPr>
            <a:t>WUNSCH</a:t>
          </a:r>
        </a:p>
        <a:p xmlns:a="http://schemas.openxmlformats.org/drawingml/2006/main">
          <a:pPr algn="ctr"/>
          <a:r>
            <a:rPr lang="de-DE" sz="1200" b="1">
              <a:latin typeface="Arial" panose="020B0604020202020204" pitchFamily="34" charset="0"/>
              <a:cs typeface="Arial" panose="020B0604020202020204" pitchFamily="34" charset="0"/>
            </a:rPr>
            <a:t>nach</a:t>
          </a:r>
          <a:r>
            <a:rPr lang="de-DE" sz="1200" b="1" baseline="0">
              <a:latin typeface="Arial" panose="020B0604020202020204" pitchFamily="34" charset="0"/>
              <a:cs typeface="Arial" panose="020B0604020202020204" pitchFamily="34" charset="0"/>
            </a:rPr>
            <a:t> politischer Mitbestimmung</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0.18554</cdr:x>
      <cdr:y>0.86413</cdr:y>
    </cdr:from>
    <cdr:to>
      <cdr:x>0.93012</cdr:x>
      <cdr:y>0.93602</cdr:y>
    </cdr:to>
    <cdr:pic>
      <cdr:nvPicPr>
        <cdr:cNvPr id="2" name="chart">
          <a:extLst xmlns:a="http://schemas.openxmlformats.org/drawingml/2006/main">
            <a:ext uri="{FF2B5EF4-FFF2-40B4-BE49-F238E27FC236}">
              <a16:creationId xmlns:a16="http://schemas.microsoft.com/office/drawing/2014/main" id="{412E2C08-8E3A-46C5-8EC5-5DA048289EA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1188" y="3937073"/>
          <a:ext cx="2452687" cy="32753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0.21392</cdr:y>
    </cdr:from>
    <cdr:to>
      <cdr:x>0.40998</cdr:x>
      <cdr:y>0.32277</cdr:y>
    </cdr:to>
    <cdr:sp macro="" textlink="">
      <cdr:nvSpPr>
        <cdr:cNvPr id="2" name="Textfeld 1">
          <a:extLst xmlns:a="http://schemas.openxmlformats.org/drawingml/2006/main">
            <a:ext uri="{FF2B5EF4-FFF2-40B4-BE49-F238E27FC236}">
              <a16:creationId xmlns:a16="http://schemas.microsoft.com/office/drawing/2014/main" id="{7F3C6DE0-ADF9-4343-BD7C-2E364015DCFF}"/>
            </a:ext>
          </a:extLst>
        </cdr:cNvPr>
        <cdr:cNvSpPr txBox="1"/>
      </cdr:nvSpPr>
      <cdr:spPr>
        <a:xfrm xmlns:a="http://schemas.openxmlformats.org/drawingml/2006/main">
          <a:off x="0" y="650341"/>
          <a:ext cx="2388616" cy="3308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100" b="1">
              <a:latin typeface="Arial" panose="020B0604020202020204" pitchFamily="34" charset="0"/>
              <a:cs typeface="Arial" panose="020B0604020202020204" pitchFamily="34" charset="0"/>
            </a:rPr>
            <a:t>...wie</a:t>
          </a:r>
          <a:r>
            <a:rPr lang="de-DE" sz="1100" b="1" baseline="0">
              <a:latin typeface="Arial" panose="020B0604020202020204" pitchFamily="34" charset="0"/>
              <a:cs typeface="Arial" panose="020B0604020202020204" pitchFamily="34" charset="0"/>
            </a:rPr>
            <a:t> ein neuer Spiel- oder Sportplatz aussehen soll.</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0.43034</cdr:y>
    </cdr:from>
    <cdr:to>
      <cdr:x>0.40998</cdr:x>
      <cdr:y>0.53918</cdr:y>
    </cdr:to>
    <cdr:sp macro="" textlink="">
      <cdr:nvSpPr>
        <cdr:cNvPr id="3" name="Textfeld 1">
          <a:extLst xmlns:a="http://schemas.openxmlformats.org/drawingml/2006/main">
            <a:ext uri="{FF2B5EF4-FFF2-40B4-BE49-F238E27FC236}">
              <a16:creationId xmlns:a16="http://schemas.microsoft.com/office/drawing/2014/main" id="{6AC101C5-EB93-4B3B-B337-4B57822408BB}"/>
            </a:ext>
          </a:extLst>
        </cdr:cNvPr>
        <cdr:cNvSpPr txBox="1"/>
      </cdr:nvSpPr>
      <cdr:spPr>
        <a:xfrm xmlns:a="http://schemas.openxmlformats.org/drawingml/2006/main">
          <a:off x="0" y="1308264"/>
          <a:ext cx="2388616" cy="3308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100" b="1">
              <a:latin typeface="Arial" panose="020B0604020202020204" pitchFamily="34" charset="0"/>
              <a:cs typeface="Arial" panose="020B0604020202020204" pitchFamily="34" charset="0"/>
            </a:rPr>
            <a:t>...welche Freizeitangebote</a:t>
          </a:r>
          <a:r>
            <a:rPr lang="de-DE" sz="1100" b="1" baseline="0">
              <a:latin typeface="Arial" panose="020B0604020202020204" pitchFamily="34" charset="0"/>
              <a:cs typeface="Arial" panose="020B0604020202020204" pitchFamily="34" charset="0"/>
            </a:rPr>
            <a:t> es für Kinder &amp; Jugendliche geben soll.</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0.63631</cdr:y>
    </cdr:from>
    <cdr:to>
      <cdr:x>0.40998</cdr:x>
      <cdr:y>0.74516</cdr:y>
    </cdr:to>
    <cdr:sp macro="" textlink="">
      <cdr:nvSpPr>
        <cdr:cNvPr id="4" name="Textfeld 1">
          <a:extLst xmlns:a="http://schemas.openxmlformats.org/drawingml/2006/main">
            <a:ext uri="{FF2B5EF4-FFF2-40B4-BE49-F238E27FC236}">
              <a16:creationId xmlns:a16="http://schemas.microsoft.com/office/drawing/2014/main" id="{54B00828-8D67-4D1C-A531-599C0065ED4C}"/>
            </a:ext>
          </a:extLst>
        </cdr:cNvPr>
        <cdr:cNvSpPr txBox="1"/>
      </cdr:nvSpPr>
      <cdr:spPr>
        <a:xfrm xmlns:a="http://schemas.openxmlformats.org/drawingml/2006/main">
          <a:off x="0" y="1934435"/>
          <a:ext cx="2388616" cy="3308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100" b="1">
              <a:latin typeface="Arial" panose="020B0604020202020204" pitchFamily="34" charset="0"/>
              <a:cs typeface="Arial" panose="020B0604020202020204" pitchFamily="34" charset="0"/>
            </a:rPr>
            <a:t>...wann und wie oft Busse und/oder Bahnen</a:t>
          </a:r>
          <a:r>
            <a:rPr lang="de-DE" sz="1100" b="1" baseline="0">
              <a:latin typeface="Arial" panose="020B0604020202020204" pitchFamily="34" charset="0"/>
              <a:cs typeface="Arial" panose="020B0604020202020204" pitchFamily="34" charset="0"/>
            </a:rPr>
            <a:t> fahren sollen.</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0.40562</cdr:x>
      <cdr:y>0.10989</cdr:y>
    </cdr:from>
    <cdr:to>
      <cdr:x>0.71669</cdr:x>
      <cdr:y>0.1762</cdr:y>
    </cdr:to>
    <cdr:sp macro="" textlink="">
      <cdr:nvSpPr>
        <cdr:cNvPr id="5" name="Textfeld 1">
          <a:extLst xmlns:a="http://schemas.openxmlformats.org/drawingml/2006/main">
            <a:ext uri="{FF2B5EF4-FFF2-40B4-BE49-F238E27FC236}">
              <a16:creationId xmlns:a16="http://schemas.microsoft.com/office/drawing/2014/main" id="{A21F7DA1-7CBA-4490-BDEF-1AAE494EDD25}"/>
            </a:ext>
          </a:extLst>
        </cdr:cNvPr>
        <cdr:cNvSpPr txBox="1"/>
      </cdr:nvSpPr>
      <cdr:spPr>
        <a:xfrm xmlns:a="http://schemas.openxmlformats.org/drawingml/2006/main">
          <a:off x="2363179" y="334085"/>
          <a:ext cx="1812327" cy="20158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2310228-1289-4892-8B86-CC14D2B30A03}" type="TxLink">
            <a:rPr lang="en-US" sz="900" b="0" i="0" u="none" strike="noStrike">
              <a:solidFill>
                <a:srgbClr val="000000"/>
              </a:solidFill>
              <a:latin typeface="Arial"/>
              <a:cs typeface="Arial"/>
            </a:rPr>
            <a:pPr/>
            <a:t>Anzahl Antworten: 11.820</a:t>
          </a:fld>
          <a:endParaRPr lang="de-DE" sz="600"/>
        </a:p>
      </cdr:txBody>
    </cdr:sp>
  </cdr:relSizeAnchor>
  <cdr:relSizeAnchor xmlns:cdr="http://schemas.openxmlformats.org/drawingml/2006/chartDrawing">
    <cdr:from>
      <cdr:x>0.00054</cdr:x>
      <cdr:y>0</cdr:y>
    </cdr:from>
    <cdr:to>
      <cdr:x>0.96145</cdr:x>
      <cdr:y>0.14806</cdr:y>
    </cdr:to>
    <cdr:sp macro="" textlink="">
      <cdr:nvSpPr>
        <cdr:cNvPr id="6" name="Textfeld 1">
          <a:extLst xmlns:a="http://schemas.openxmlformats.org/drawingml/2006/main">
            <a:ext uri="{FF2B5EF4-FFF2-40B4-BE49-F238E27FC236}">
              <a16:creationId xmlns:a16="http://schemas.microsoft.com/office/drawing/2014/main" id="{ADFAEE1E-A8A4-4761-9046-F48CB6E7C8CE}"/>
            </a:ext>
          </a:extLst>
        </cdr:cNvPr>
        <cdr:cNvSpPr txBox="1"/>
      </cdr:nvSpPr>
      <cdr:spPr>
        <a:xfrm xmlns:a="http://schemas.openxmlformats.org/drawingml/2006/main">
          <a:off x="1779" y="0"/>
          <a:ext cx="3165284" cy="6745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700" b="1">
              <a:latin typeface="Arial" panose="020B0604020202020204" pitchFamily="34" charset="0"/>
              <a:cs typeface="Arial" panose="020B0604020202020204" pitchFamily="34" charset="0"/>
            </a:rPr>
            <a:t>Ich möchte mitbestimmen</a:t>
          </a:r>
          <a:r>
            <a:rPr lang="de-DE" sz="1700" b="1" baseline="0">
              <a:latin typeface="Arial" panose="020B0604020202020204" pitchFamily="34" charset="0"/>
              <a:cs typeface="Arial" panose="020B0604020202020204" pitchFamily="34" charset="0"/>
            </a:rPr>
            <a:t>...</a:t>
          </a:r>
          <a:endParaRPr lang="de-DE" sz="1700" b="1">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0.4442</cdr:x>
      <cdr:y>0.1263</cdr:y>
    </cdr:from>
    <cdr:to>
      <cdr:x>0.75493</cdr:x>
      <cdr:y>0.19261</cdr:y>
    </cdr:to>
    <cdr:sp macro="" textlink="">
      <cdr:nvSpPr>
        <cdr:cNvPr id="5" name="Textfeld 4">
          <a:extLst xmlns:a="http://schemas.openxmlformats.org/drawingml/2006/main">
            <a:ext uri="{FF2B5EF4-FFF2-40B4-BE49-F238E27FC236}">
              <a16:creationId xmlns:a16="http://schemas.microsoft.com/office/drawing/2014/main" id="{E679F3A4-1388-484A-A664-7D34DC21D959}"/>
            </a:ext>
          </a:extLst>
        </cdr:cNvPr>
        <cdr:cNvSpPr txBox="1"/>
      </cdr:nvSpPr>
      <cdr:spPr>
        <a:xfrm xmlns:a="http://schemas.openxmlformats.org/drawingml/2006/main">
          <a:off x="1988586" y="579439"/>
          <a:ext cx="1391060" cy="304222"/>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fld id="{388733E0-C441-4C7A-BFB4-215016360E10}" type="TxLink">
            <a:rPr lang="en-US" sz="900" b="0" i="0" u="none" strike="noStrike">
              <a:solidFill>
                <a:srgbClr val="000000"/>
              </a:solidFill>
              <a:latin typeface="Arial"/>
              <a:cs typeface="Arial"/>
            </a:rPr>
            <a:pPr/>
            <a:t>Anzahl Antworten: 11.187</a:t>
          </a:fld>
          <a:endParaRPr lang="de-DE" sz="600"/>
        </a:p>
      </cdr:txBody>
    </cdr:sp>
  </cdr:relSizeAnchor>
  <cdr:relSizeAnchor xmlns:cdr="http://schemas.openxmlformats.org/drawingml/2006/chartDrawing">
    <cdr:from>
      <cdr:x>0.42153</cdr:x>
      <cdr:y>0.30408</cdr:y>
    </cdr:from>
    <cdr:to>
      <cdr:x>0.57847</cdr:x>
      <cdr:y>0.69592</cdr:y>
    </cdr:to>
    <cdr:sp macro="" textlink="">
      <cdr:nvSpPr>
        <cdr:cNvPr id="2" name="Textfeld 1">
          <a:extLst xmlns:a="http://schemas.openxmlformats.org/drawingml/2006/main">
            <a:ext uri="{FF2B5EF4-FFF2-40B4-BE49-F238E27FC236}">
              <a16:creationId xmlns:a16="http://schemas.microsoft.com/office/drawing/2014/main" id="{5B94C255-1268-4764-A596-FBAAB0C683D0}"/>
            </a:ext>
          </a:extLst>
        </cdr:cNvPr>
        <cdr:cNvSpPr txBox="1"/>
      </cdr:nvSpPr>
      <cdr:spPr>
        <a:xfrm xmlns:a="http://schemas.openxmlformats.org/drawingml/2006/main">
          <a:off x="2455862" y="70961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0.35283</cdr:x>
      <cdr:y>0.87702</cdr:y>
    </cdr:from>
    <cdr:to>
      <cdr:x>0.50977</cdr:x>
      <cdr:y>0.96886</cdr:y>
    </cdr:to>
    <cdr:sp macro="" textlink="">
      <cdr:nvSpPr>
        <cdr:cNvPr id="4" name="Textfeld 3">
          <a:extLst xmlns:a="http://schemas.openxmlformats.org/drawingml/2006/main">
            <a:ext uri="{FF2B5EF4-FFF2-40B4-BE49-F238E27FC236}">
              <a16:creationId xmlns:a16="http://schemas.microsoft.com/office/drawing/2014/main" id="{8C85405A-F956-41CE-BEE7-7A4D5DB40296}"/>
            </a:ext>
          </a:extLst>
        </cdr:cNvPr>
        <cdr:cNvSpPr txBox="1"/>
      </cdr:nvSpPr>
      <cdr:spPr>
        <a:xfrm xmlns:a="http://schemas.openxmlformats.org/drawingml/2006/main">
          <a:off x="1579539" y="4023650"/>
          <a:ext cx="702581" cy="42135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de-DE" sz="1100">
              <a:solidFill>
                <a:srgbClr val="FF33CC"/>
              </a:solidFill>
              <a:latin typeface="Arial" panose="020B0604020202020204" pitchFamily="34" charset="0"/>
              <a:cs typeface="Arial" panose="020B0604020202020204" pitchFamily="34" charset="0"/>
            </a:rPr>
            <a:t>sehr gut</a:t>
          </a:r>
        </a:p>
      </cdr:txBody>
    </cdr:sp>
  </cdr:relSizeAnchor>
  <cdr:relSizeAnchor xmlns:cdr="http://schemas.openxmlformats.org/drawingml/2006/chartDrawing">
    <cdr:from>
      <cdr:x>0.79644</cdr:x>
      <cdr:y>0.87529</cdr:y>
    </cdr:from>
    <cdr:to>
      <cdr:x>0.95338</cdr:x>
      <cdr:y>0.96713</cdr:y>
    </cdr:to>
    <cdr:sp macro="" textlink="">
      <cdr:nvSpPr>
        <cdr:cNvPr id="8" name="Textfeld 1">
          <a:extLst xmlns:a="http://schemas.openxmlformats.org/drawingml/2006/main">
            <a:ext uri="{FF2B5EF4-FFF2-40B4-BE49-F238E27FC236}">
              <a16:creationId xmlns:a16="http://schemas.microsoft.com/office/drawing/2014/main" id="{16F3AD9E-21AD-4A13-8E43-0E1854617D94}"/>
            </a:ext>
          </a:extLst>
        </cdr:cNvPr>
        <cdr:cNvSpPr txBox="1"/>
      </cdr:nvSpPr>
      <cdr:spPr>
        <a:xfrm xmlns:a="http://schemas.openxmlformats.org/drawingml/2006/main">
          <a:off x="2844789" y="3987931"/>
          <a:ext cx="560570" cy="41843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a:solidFill>
                <a:srgbClr val="FF33CC"/>
              </a:solidFill>
              <a:latin typeface="Arial" panose="020B0604020202020204" pitchFamily="34" charset="0"/>
              <a:cs typeface="Arial" panose="020B0604020202020204" pitchFamily="34" charset="0"/>
            </a:rPr>
            <a:t>ungenügend</a:t>
          </a:r>
        </a:p>
      </cdr:txBody>
    </cdr:sp>
  </cdr:relSizeAnchor>
  <cdr:relSizeAnchor xmlns:cdr="http://schemas.openxmlformats.org/drawingml/2006/chartDrawing">
    <cdr:from>
      <cdr:x>0</cdr:x>
      <cdr:y>0.54336</cdr:y>
    </cdr:from>
    <cdr:to>
      <cdr:x>0.43972</cdr:x>
      <cdr:y>0.6522</cdr:y>
    </cdr:to>
    <cdr:sp macro="" textlink="">
      <cdr:nvSpPr>
        <cdr:cNvPr id="10" name="Textfeld 1">
          <a:extLst xmlns:a="http://schemas.openxmlformats.org/drawingml/2006/main">
            <a:ext uri="{FF2B5EF4-FFF2-40B4-BE49-F238E27FC236}">
              <a16:creationId xmlns:a16="http://schemas.microsoft.com/office/drawing/2014/main" id="{7B3B9690-620F-4784-8858-E39BB436FDA8}"/>
            </a:ext>
          </a:extLst>
        </cdr:cNvPr>
        <cdr:cNvSpPr txBox="1"/>
      </cdr:nvSpPr>
      <cdr:spPr>
        <a:xfrm xmlns:a="http://schemas.openxmlformats.org/drawingml/2006/main">
          <a:off x="0" y="2475607"/>
          <a:ext cx="1570625" cy="49588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...der Sauberkeit der Spiel- &amp; Sportplätze?</a:t>
          </a:r>
        </a:p>
      </cdr:txBody>
    </cdr:sp>
  </cdr:relSizeAnchor>
  <cdr:relSizeAnchor xmlns:cdr="http://schemas.openxmlformats.org/drawingml/2006/chartDrawing">
    <cdr:from>
      <cdr:x>0</cdr:x>
      <cdr:y>0.2084</cdr:y>
    </cdr:from>
    <cdr:to>
      <cdr:x>0.43972</cdr:x>
      <cdr:y>0.31725</cdr:y>
    </cdr:to>
    <cdr:sp macro="" textlink="">
      <cdr:nvSpPr>
        <cdr:cNvPr id="11" name="Textfeld 1">
          <a:extLst xmlns:a="http://schemas.openxmlformats.org/drawingml/2006/main">
            <a:ext uri="{FF2B5EF4-FFF2-40B4-BE49-F238E27FC236}">
              <a16:creationId xmlns:a16="http://schemas.microsoft.com/office/drawing/2014/main" id="{F7511130-3C56-4F59-A43F-19B0F5D1F9E2}"/>
            </a:ext>
          </a:extLst>
        </cdr:cNvPr>
        <cdr:cNvSpPr txBox="1"/>
      </cdr:nvSpPr>
      <cdr:spPr>
        <a:xfrm xmlns:a="http://schemas.openxmlformats.org/drawingml/2006/main">
          <a:off x="0" y="956134"/>
          <a:ext cx="1968500" cy="4993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 ...</a:t>
          </a:r>
          <a:r>
            <a:rPr lang="de-DE" sz="1200" b="1" baseline="0">
              <a:latin typeface="Arial" panose="020B0604020202020204" pitchFamily="34" charset="0"/>
              <a:cs typeface="Arial" panose="020B0604020202020204" pitchFamily="34" charset="0"/>
            </a:rPr>
            <a:t> dem </a:t>
          </a:r>
          <a:r>
            <a:rPr lang="de-DE" sz="1200" b="1">
              <a:latin typeface="Arial" panose="020B0604020202020204" pitchFamily="34" charset="0"/>
              <a:cs typeface="Arial" panose="020B0604020202020204" pitchFamily="34" charset="0"/>
            </a:rPr>
            <a:t>Angebot</a:t>
          </a:r>
          <a:r>
            <a:rPr lang="de-DE" sz="1200" b="1" baseline="0">
              <a:latin typeface="Arial" panose="020B0604020202020204" pitchFamily="34" charset="0"/>
              <a:cs typeface="Arial" panose="020B0604020202020204" pitchFamily="34" charset="0"/>
            </a:rPr>
            <a:t> an Spielplätzen?</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0.37502</cdr:y>
    </cdr:from>
    <cdr:to>
      <cdr:x>0.43972</cdr:x>
      <cdr:y>0.48386</cdr:y>
    </cdr:to>
    <cdr:sp macro="" textlink="">
      <cdr:nvSpPr>
        <cdr:cNvPr id="12" name="Textfeld 1">
          <a:extLst xmlns:a="http://schemas.openxmlformats.org/drawingml/2006/main">
            <a:ext uri="{FF2B5EF4-FFF2-40B4-BE49-F238E27FC236}">
              <a16:creationId xmlns:a16="http://schemas.microsoft.com/office/drawing/2014/main" id="{98BEE81B-6A74-4BE4-99F3-584ECF56DCDA}"/>
            </a:ext>
          </a:extLst>
        </cdr:cNvPr>
        <cdr:cNvSpPr txBox="1"/>
      </cdr:nvSpPr>
      <cdr:spPr>
        <a:xfrm xmlns:a="http://schemas.openxmlformats.org/drawingml/2006/main">
          <a:off x="0" y="1720555"/>
          <a:ext cx="1968500" cy="49934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...dem Angebot</a:t>
          </a:r>
          <a:r>
            <a:rPr lang="de-DE" sz="1200" b="1" baseline="0">
              <a:latin typeface="Arial" panose="020B0604020202020204" pitchFamily="34" charset="0"/>
              <a:cs typeface="Arial" panose="020B0604020202020204" pitchFamily="34" charset="0"/>
            </a:rPr>
            <a:t> an Sportplätzen?</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0.71679</cdr:y>
    </cdr:from>
    <cdr:to>
      <cdr:x>0.43972</cdr:x>
      <cdr:y>0.82563</cdr:y>
    </cdr:to>
    <cdr:sp macro="" textlink="">
      <cdr:nvSpPr>
        <cdr:cNvPr id="13" name="Textfeld 1">
          <a:extLst xmlns:a="http://schemas.openxmlformats.org/drawingml/2006/main">
            <a:ext uri="{FF2B5EF4-FFF2-40B4-BE49-F238E27FC236}">
              <a16:creationId xmlns:a16="http://schemas.microsoft.com/office/drawing/2014/main" id="{5254DFF8-E639-4512-B611-2AF27EE72AB1}"/>
            </a:ext>
          </a:extLst>
        </cdr:cNvPr>
        <cdr:cNvSpPr txBox="1"/>
      </cdr:nvSpPr>
      <cdr:spPr>
        <a:xfrm xmlns:a="http://schemas.openxmlformats.org/drawingml/2006/main">
          <a:off x="0" y="3265778"/>
          <a:ext cx="1570625" cy="4958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...den Freizeit-angeboten?</a:t>
          </a:r>
        </a:p>
      </cdr:txBody>
    </cdr:sp>
  </cdr:relSizeAnchor>
  <cdr:relSizeAnchor xmlns:cdr="http://schemas.openxmlformats.org/drawingml/2006/chartDrawing">
    <cdr:from>
      <cdr:x>0</cdr:x>
      <cdr:y>0</cdr:y>
    </cdr:from>
    <cdr:to>
      <cdr:x>0.80667</cdr:x>
      <cdr:y>0.14806</cdr:y>
    </cdr:to>
    <cdr:sp macro="" textlink="">
      <cdr:nvSpPr>
        <cdr:cNvPr id="14" name="Textfeld 1">
          <a:extLst xmlns:a="http://schemas.openxmlformats.org/drawingml/2006/main">
            <a:ext uri="{FF2B5EF4-FFF2-40B4-BE49-F238E27FC236}">
              <a16:creationId xmlns:a16="http://schemas.microsoft.com/office/drawing/2014/main" id="{4A6CB0EC-FDBF-4980-8F11-E8DE5CD59D76}"/>
            </a:ext>
          </a:extLst>
        </cdr:cNvPr>
        <cdr:cNvSpPr txBox="1"/>
      </cdr:nvSpPr>
      <cdr:spPr>
        <a:xfrm xmlns:a="http://schemas.openxmlformats.org/drawingml/2006/main">
          <a:off x="0" y="0"/>
          <a:ext cx="2881312" cy="6745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700" b="1">
              <a:latin typeface="Arial" panose="020B0604020202020204" pitchFamily="34" charset="0"/>
              <a:cs typeface="Arial" panose="020B0604020202020204" pitchFamily="34" charset="0"/>
            </a:rPr>
            <a:t>Welche Noten gibst du...</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0.09516</cdr:y>
    </cdr:from>
    <cdr:to>
      <cdr:x>0.39797</cdr:x>
      <cdr:y>0.36047</cdr:y>
    </cdr:to>
    <cdr:sp macro="" textlink="">
      <cdr:nvSpPr>
        <cdr:cNvPr id="2" name="Textfeld 1">
          <a:extLst xmlns:a="http://schemas.openxmlformats.org/drawingml/2006/main">
            <a:ext uri="{FF2B5EF4-FFF2-40B4-BE49-F238E27FC236}">
              <a16:creationId xmlns:a16="http://schemas.microsoft.com/office/drawing/2014/main" id="{CB2906CD-1C4E-43AE-9300-1444F8C643D3}"/>
            </a:ext>
          </a:extLst>
        </cdr:cNvPr>
        <cdr:cNvSpPr txBox="1"/>
      </cdr:nvSpPr>
      <cdr:spPr>
        <a:xfrm xmlns:a="http://schemas.openxmlformats.org/drawingml/2006/main">
          <a:off x="0" y="433561"/>
          <a:ext cx="1310938" cy="1208785"/>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de-DE" sz="1100" b="1">
              <a:latin typeface="Arial" panose="020B0604020202020204" pitchFamily="34" charset="0"/>
              <a:cs typeface="Arial" panose="020B0604020202020204" pitchFamily="34" charset="0"/>
            </a:rPr>
            <a:t>Fühlst du dich in deiner</a:t>
          </a:r>
          <a:r>
            <a:rPr lang="de-DE" sz="1100" b="1" baseline="0">
              <a:latin typeface="Arial" panose="020B0604020202020204" pitchFamily="34" charset="0"/>
              <a:cs typeface="Arial" panose="020B0604020202020204" pitchFamily="34" charset="0"/>
            </a:rPr>
            <a:t> Schule respektiert </a:t>
          </a:r>
        </a:p>
        <a:p xmlns:a="http://schemas.openxmlformats.org/drawingml/2006/main">
          <a:pPr algn="ctr"/>
          <a:r>
            <a:rPr lang="de-DE" sz="1100" b="1" baseline="0">
              <a:latin typeface="Arial" panose="020B0604020202020204" pitchFamily="34" charset="0"/>
              <a:cs typeface="Arial" panose="020B0604020202020204" pitchFamily="34" charset="0"/>
            </a:rPr>
            <a:t>und geachtet?</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0.36332</cdr:y>
    </cdr:from>
    <cdr:to>
      <cdr:x>0.41687</cdr:x>
      <cdr:y>0.62863</cdr:y>
    </cdr:to>
    <cdr:sp macro="" textlink="">
      <cdr:nvSpPr>
        <cdr:cNvPr id="6" name="Textfeld 1">
          <a:extLst xmlns:a="http://schemas.openxmlformats.org/drawingml/2006/main">
            <a:ext uri="{FF2B5EF4-FFF2-40B4-BE49-F238E27FC236}">
              <a16:creationId xmlns:a16="http://schemas.microsoft.com/office/drawing/2014/main" id="{50C48A1D-7333-4CDB-90F3-4E0E3BF10F90}"/>
            </a:ext>
          </a:extLst>
        </cdr:cNvPr>
        <cdr:cNvSpPr txBox="1"/>
      </cdr:nvSpPr>
      <cdr:spPr>
        <a:xfrm xmlns:a="http://schemas.openxmlformats.org/drawingml/2006/main">
          <a:off x="0" y="1655331"/>
          <a:ext cx="1373188" cy="1208786"/>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b="1">
              <a:latin typeface="Arial" panose="020B0604020202020204" pitchFamily="34" charset="0"/>
              <a:cs typeface="Arial" panose="020B0604020202020204" pitchFamily="34" charset="0"/>
            </a:rPr>
            <a:t>Fühlst du dich in </a:t>
          </a:r>
        </a:p>
        <a:p xmlns:a="http://schemas.openxmlformats.org/drawingml/2006/main">
          <a:pPr algn="ctr"/>
          <a:r>
            <a:rPr lang="de-DE" sz="1100" b="1">
              <a:latin typeface="Arial" panose="020B0604020202020204" pitchFamily="34" charset="0"/>
              <a:cs typeface="Arial" panose="020B0604020202020204" pitchFamily="34" charset="0"/>
            </a:rPr>
            <a:t>deiner</a:t>
          </a:r>
          <a:r>
            <a:rPr lang="de-DE" sz="1100" b="1" baseline="0">
              <a:latin typeface="Arial" panose="020B0604020202020204" pitchFamily="34" charset="0"/>
              <a:cs typeface="Arial" panose="020B0604020202020204" pitchFamily="34" charset="0"/>
            </a:rPr>
            <a:t> Schule vor </a:t>
          </a:r>
        </a:p>
        <a:p xmlns:a="http://schemas.openxmlformats.org/drawingml/2006/main">
          <a:pPr algn="ctr"/>
          <a:r>
            <a:rPr lang="de-DE" sz="1100" b="1" baseline="0">
              <a:latin typeface="Arial" panose="020B0604020202020204" pitchFamily="34" charset="0"/>
              <a:cs typeface="Arial" panose="020B0604020202020204" pitchFamily="34" charset="0"/>
            </a:rPr>
            <a:t>Gewalt sicher?</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0.60622</cdr:y>
    </cdr:from>
    <cdr:to>
      <cdr:x>0.44578</cdr:x>
      <cdr:y>0.87153</cdr:y>
    </cdr:to>
    <cdr:sp macro="" textlink="">
      <cdr:nvSpPr>
        <cdr:cNvPr id="14" name="Textfeld 1">
          <a:extLst xmlns:a="http://schemas.openxmlformats.org/drawingml/2006/main">
            <a:ext uri="{FF2B5EF4-FFF2-40B4-BE49-F238E27FC236}">
              <a16:creationId xmlns:a16="http://schemas.microsoft.com/office/drawing/2014/main" id="{78F146FF-9625-4B4D-8864-3E2D64D9D696}"/>
            </a:ext>
          </a:extLst>
        </cdr:cNvPr>
        <cdr:cNvSpPr txBox="1"/>
      </cdr:nvSpPr>
      <cdr:spPr>
        <a:xfrm xmlns:a="http://schemas.openxmlformats.org/drawingml/2006/main">
          <a:off x="0" y="2762005"/>
          <a:ext cx="1468438" cy="1208785"/>
        </a:xfrm>
        <a:prstGeom xmlns:a="http://schemas.openxmlformats.org/drawingml/2006/main" prst="rect">
          <a:avLst/>
        </a:prstGeom>
      </cdr:spPr>
      <cdr:txBody>
        <a:bodyPr xmlns:a="http://schemas.openxmlformats.org/drawingml/2006/main" wrap="square" l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b="1">
              <a:latin typeface="Arial" panose="020B0604020202020204" pitchFamily="34" charset="0"/>
              <a:cs typeface="Arial" panose="020B0604020202020204" pitchFamily="34" charset="0"/>
            </a:rPr>
            <a:t>Gibt es</a:t>
          </a:r>
          <a:r>
            <a:rPr lang="de-DE" sz="1100" b="1" baseline="0">
              <a:latin typeface="Arial" panose="020B0604020202020204" pitchFamily="34" charset="0"/>
              <a:cs typeface="Arial" panose="020B0604020202020204" pitchFamily="34" charset="0"/>
            </a:rPr>
            <a:t> in deiner Schule eine Vertrauensperson?</a:t>
          </a:r>
          <a:endParaRPr lang="de-DE"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0.24572</cdr:y>
    </cdr:from>
    <cdr:to>
      <cdr:x>0.52771</cdr:x>
      <cdr:y>0.32927</cdr:y>
    </cdr:to>
    <cdr:sp macro="" textlink="">
      <cdr:nvSpPr>
        <cdr:cNvPr id="15" name="Textfeld 14">
          <a:extLst xmlns:a="http://schemas.openxmlformats.org/drawingml/2006/main">
            <a:ext uri="{FF2B5EF4-FFF2-40B4-BE49-F238E27FC236}">
              <a16:creationId xmlns:a16="http://schemas.microsoft.com/office/drawing/2014/main" id="{4E16EF71-C301-4DF5-BF21-2395383B414C}"/>
            </a:ext>
          </a:extLst>
        </cdr:cNvPr>
        <cdr:cNvSpPr txBox="1"/>
      </cdr:nvSpPr>
      <cdr:spPr>
        <a:xfrm xmlns:a="http://schemas.openxmlformats.org/drawingml/2006/main">
          <a:off x="0" y="1119524"/>
          <a:ext cx="1738312" cy="380663"/>
        </a:xfrm>
        <a:prstGeom xmlns:a="http://schemas.openxmlformats.org/drawingml/2006/main" prst="rect">
          <a:avLst/>
        </a:prstGeom>
      </cdr:spPr>
      <cdr:txBody>
        <a:bodyPr xmlns:a="http://schemas.openxmlformats.org/drawingml/2006/main" vertOverflow="clip" wrap="square" lIns="0" rtlCol="0"/>
        <a:lstStyle xmlns:a="http://schemas.openxmlformats.org/drawingml/2006/main"/>
        <a:p xmlns:a="http://schemas.openxmlformats.org/drawingml/2006/main">
          <a:fld id="{7A7EB0B3-5F03-4D7A-AD4E-102B91402DC6}" type="TxLink">
            <a:rPr lang="en-US" sz="900" b="0" i="0" u="none" strike="noStrike">
              <a:solidFill>
                <a:srgbClr val="000000"/>
              </a:solidFill>
              <a:latin typeface="Arial"/>
              <a:cs typeface="Arial"/>
            </a:rPr>
            <a:pPr/>
            <a:t>Anzahl Antworten: 11.575</a:t>
          </a:fld>
          <a:endParaRPr lang="de-DE" sz="900"/>
        </a:p>
      </cdr:txBody>
    </cdr:sp>
  </cdr:relSizeAnchor>
  <cdr:relSizeAnchor xmlns:cdr="http://schemas.openxmlformats.org/drawingml/2006/chartDrawing">
    <cdr:from>
      <cdr:x>0</cdr:x>
      <cdr:y>0.47478</cdr:y>
    </cdr:from>
    <cdr:to>
      <cdr:x>0.512</cdr:x>
      <cdr:y>0.52149</cdr:y>
    </cdr:to>
    <cdr:sp macro="" textlink="">
      <cdr:nvSpPr>
        <cdr:cNvPr id="16" name="Textfeld 1">
          <a:extLst xmlns:a="http://schemas.openxmlformats.org/drawingml/2006/main">
            <a:ext uri="{FF2B5EF4-FFF2-40B4-BE49-F238E27FC236}">
              <a16:creationId xmlns:a16="http://schemas.microsoft.com/office/drawing/2014/main" id="{996BA9D3-9A1D-4FE2-AEAB-B82B62B5B8C3}"/>
            </a:ext>
          </a:extLst>
        </cdr:cNvPr>
        <cdr:cNvSpPr txBox="1"/>
      </cdr:nvSpPr>
      <cdr:spPr>
        <a:xfrm xmlns:a="http://schemas.openxmlformats.org/drawingml/2006/main">
          <a:off x="0" y="2163140"/>
          <a:ext cx="1686571" cy="212817"/>
        </a:xfrm>
        <a:prstGeom xmlns:a="http://schemas.openxmlformats.org/drawingml/2006/main" prst="rect">
          <a:avLst/>
        </a:prstGeom>
      </cdr:spPr>
      <cdr:txBody>
        <a:bodyPr xmlns:a="http://schemas.openxmlformats.org/drawingml/2006/main" wrap="square" l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13AD2B8-DABF-4D12-81C2-1F948BCE5E7E}" type="TxLink">
            <a:rPr lang="en-US" sz="900" b="0" i="0" u="none" strike="noStrike">
              <a:solidFill>
                <a:srgbClr val="000000"/>
              </a:solidFill>
              <a:latin typeface="Arial"/>
              <a:cs typeface="Arial"/>
            </a:rPr>
            <a:pPr/>
            <a:t>Anzahl Antworten: 11.557</a:t>
          </a:fld>
          <a:endParaRPr lang="de-DE" sz="600"/>
        </a:p>
      </cdr:txBody>
    </cdr:sp>
  </cdr:relSizeAnchor>
  <cdr:relSizeAnchor xmlns:cdr="http://schemas.openxmlformats.org/drawingml/2006/chartDrawing">
    <cdr:from>
      <cdr:x>0.00494</cdr:x>
      <cdr:y>0.72044</cdr:y>
    </cdr:from>
    <cdr:to>
      <cdr:x>0.43579</cdr:x>
      <cdr:y>0.76715</cdr:y>
    </cdr:to>
    <cdr:sp macro="" textlink="">
      <cdr:nvSpPr>
        <cdr:cNvPr id="17" name="Textfeld 1">
          <a:extLst xmlns:a="http://schemas.openxmlformats.org/drawingml/2006/main">
            <a:ext uri="{FF2B5EF4-FFF2-40B4-BE49-F238E27FC236}">
              <a16:creationId xmlns:a16="http://schemas.microsoft.com/office/drawing/2014/main" id="{CE194404-CC29-424D-B760-6EF1830F35B2}"/>
            </a:ext>
          </a:extLst>
        </cdr:cNvPr>
        <cdr:cNvSpPr txBox="1"/>
      </cdr:nvSpPr>
      <cdr:spPr>
        <a:xfrm xmlns:a="http://schemas.openxmlformats.org/drawingml/2006/main">
          <a:off x="16268" y="3282434"/>
          <a:ext cx="1419247" cy="212817"/>
        </a:xfrm>
        <a:prstGeom xmlns:a="http://schemas.openxmlformats.org/drawingml/2006/main" prst="rect">
          <a:avLst/>
        </a:prstGeom>
      </cdr:spPr>
      <cdr:txBody>
        <a:bodyPr xmlns:a="http://schemas.openxmlformats.org/drawingml/2006/main" wrap="square" l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FC3D604-9706-422E-8362-130A6589D400}" type="TxLink">
            <a:rPr lang="en-US" sz="900" b="0" i="0" u="none" strike="noStrike">
              <a:solidFill>
                <a:srgbClr val="000000"/>
              </a:solidFill>
              <a:latin typeface="Arial"/>
              <a:cs typeface="Arial"/>
            </a:rPr>
            <a:pPr/>
            <a:t>Anzahl Antworten: 11.555</a:t>
          </a:fld>
          <a:endParaRPr lang="de-DE" sz="3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0.21392</cdr:y>
    </cdr:from>
    <cdr:to>
      <cdr:x>0.36429</cdr:x>
      <cdr:y>0.32277</cdr:y>
    </cdr:to>
    <cdr:sp macro="" textlink="">
      <cdr:nvSpPr>
        <cdr:cNvPr id="2" name="Textfeld 1">
          <a:extLst xmlns:a="http://schemas.openxmlformats.org/drawingml/2006/main">
            <a:ext uri="{FF2B5EF4-FFF2-40B4-BE49-F238E27FC236}">
              <a16:creationId xmlns:a16="http://schemas.microsoft.com/office/drawing/2014/main" id="{7F3C6DE0-ADF9-4343-BD7C-2E364015DCFF}"/>
            </a:ext>
          </a:extLst>
        </cdr:cNvPr>
        <cdr:cNvSpPr txBox="1"/>
      </cdr:nvSpPr>
      <cdr:spPr>
        <a:xfrm xmlns:a="http://schemas.openxmlformats.org/drawingml/2006/main">
          <a:off x="0" y="974646"/>
          <a:ext cx="1199980" cy="495934"/>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...in der Schule oder auf dem Schulweg?</a:t>
          </a:r>
        </a:p>
      </cdr:txBody>
    </cdr:sp>
  </cdr:relSizeAnchor>
  <cdr:relSizeAnchor xmlns:cdr="http://schemas.openxmlformats.org/drawingml/2006/chartDrawing">
    <cdr:from>
      <cdr:x>0</cdr:x>
      <cdr:y>0.43034</cdr:y>
    </cdr:from>
    <cdr:to>
      <cdr:x>0.36429</cdr:x>
      <cdr:y>0.53918</cdr:y>
    </cdr:to>
    <cdr:sp macro="" textlink="">
      <cdr:nvSpPr>
        <cdr:cNvPr id="3" name="Textfeld 1">
          <a:extLst xmlns:a="http://schemas.openxmlformats.org/drawingml/2006/main">
            <a:ext uri="{FF2B5EF4-FFF2-40B4-BE49-F238E27FC236}">
              <a16:creationId xmlns:a16="http://schemas.microsoft.com/office/drawing/2014/main" id="{6AC101C5-EB93-4B3B-B337-4B57822408BB}"/>
            </a:ext>
          </a:extLst>
        </cdr:cNvPr>
        <cdr:cNvSpPr txBox="1"/>
      </cdr:nvSpPr>
      <cdr:spPr>
        <a:xfrm xmlns:a="http://schemas.openxmlformats.org/drawingml/2006/main">
          <a:off x="0" y="1960683"/>
          <a:ext cx="1199980" cy="495888"/>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...in meiner Freizeit?</a:t>
          </a:r>
        </a:p>
      </cdr:txBody>
    </cdr:sp>
  </cdr:relSizeAnchor>
  <cdr:relSizeAnchor xmlns:cdr="http://schemas.openxmlformats.org/drawingml/2006/chartDrawing">
    <cdr:from>
      <cdr:x>0</cdr:x>
      <cdr:y>0.63631</cdr:y>
    </cdr:from>
    <cdr:to>
      <cdr:x>0.36429</cdr:x>
      <cdr:y>0.74516</cdr:y>
    </cdr:to>
    <cdr:sp macro="" textlink="">
      <cdr:nvSpPr>
        <cdr:cNvPr id="4" name="Textfeld 1">
          <a:extLst xmlns:a="http://schemas.openxmlformats.org/drawingml/2006/main">
            <a:ext uri="{FF2B5EF4-FFF2-40B4-BE49-F238E27FC236}">
              <a16:creationId xmlns:a16="http://schemas.microsoft.com/office/drawing/2014/main" id="{54B00828-8D67-4D1C-A531-599C0065ED4C}"/>
            </a:ext>
          </a:extLst>
        </cdr:cNvPr>
        <cdr:cNvSpPr txBox="1"/>
      </cdr:nvSpPr>
      <cdr:spPr>
        <a:xfrm xmlns:a="http://schemas.openxmlformats.org/drawingml/2006/main">
          <a:off x="0" y="2899108"/>
          <a:ext cx="1199980" cy="495934"/>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...im Internet und/oder Social</a:t>
          </a:r>
          <a:r>
            <a:rPr lang="de-DE" sz="1200" b="1" baseline="0">
              <a:latin typeface="Arial" panose="020B0604020202020204" pitchFamily="34" charset="0"/>
              <a:cs typeface="Arial" panose="020B0604020202020204" pitchFamily="34" charset="0"/>
            </a:rPr>
            <a:t> Media?</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0.40105</cdr:x>
      <cdr:y>0.12543</cdr:y>
    </cdr:from>
    <cdr:to>
      <cdr:x>0.71212</cdr:x>
      <cdr:y>0.19174</cdr:y>
    </cdr:to>
    <cdr:sp macro="" textlink="">
      <cdr:nvSpPr>
        <cdr:cNvPr id="5" name="Textfeld 1">
          <a:extLst xmlns:a="http://schemas.openxmlformats.org/drawingml/2006/main">
            <a:ext uri="{FF2B5EF4-FFF2-40B4-BE49-F238E27FC236}">
              <a16:creationId xmlns:a16="http://schemas.microsoft.com/office/drawing/2014/main" id="{A21F7DA1-7CBA-4490-BDEF-1AAE494EDD25}"/>
            </a:ext>
          </a:extLst>
        </cdr:cNvPr>
        <cdr:cNvSpPr txBox="1"/>
      </cdr:nvSpPr>
      <cdr:spPr>
        <a:xfrm xmlns:a="http://schemas.openxmlformats.org/drawingml/2006/main">
          <a:off x="1795390" y="575463"/>
          <a:ext cx="1392582" cy="304222"/>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108FC88-8713-4630-8888-FCFFECFC07D9}" type="TxLink">
            <a:rPr lang="en-US" sz="900" b="0" i="0" u="none" strike="noStrike">
              <a:solidFill>
                <a:srgbClr val="000000"/>
              </a:solidFill>
              <a:latin typeface="Arial"/>
              <a:cs typeface="Arial"/>
            </a:rPr>
            <a:pPr/>
            <a:t>Anzahl Antworten: 11.895</a:t>
          </a:fld>
          <a:endParaRPr lang="de-DE" sz="100"/>
        </a:p>
      </cdr:txBody>
    </cdr:sp>
  </cdr:relSizeAnchor>
  <cdr:relSizeAnchor xmlns:cdr="http://schemas.openxmlformats.org/drawingml/2006/chartDrawing">
    <cdr:from>
      <cdr:x>0.00054</cdr:x>
      <cdr:y>0</cdr:y>
    </cdr:from>
    <cdr:to>
      <cdr:x>1</cdr:x>
      <cdr:y>0.14806</cdr:y>
    </cdr:to>
    <cdr:sp macro="" textlink="">
      <cdr:nvSpPr>
        <cdr:cNvPr id="6" name="Textfeld 1">
          <a:extLst xmlns:a="http://schemas.openxmlformats.org/drawingml/2006/main">
            <a:ext uri="{FF2B5EF4-FFF2-40B4-BE49-F238E27FC236}">
              <a16:creationId xmlns:a16="http://schemas.microsoft.com/office/drawing/2014/main" id="{ADFAEE1E-A8A4-4761-9046-F48CB6E7C8CE}"/>
            </a:ext>
          </a:extLst>
        </cdr:cNvPr>
        <cdr:cNvSpPr txBox="1"/>
      </cdr:nvSpPr>
      <cdr:spPr>
        <a:xfrm xmlns:a="http://schemas.openxmlformats.org/drawingml/2006/main">
          <a:off x="1778" y="0"/>
          <a:ext cx="3292285" cy="6745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700" b="1">
              <a:latin typeface="Arial" panose="020B0604020202020204" pitchFamily="34" charset="0"/>
              <a:cs typeface="Arial" panose="020B0604020202020204" pitchFamily="34" charset="0"/>
            </a:rPr>
            <a:t>Wurdest du schon gemobbt</a:t>
          </a:r>
          <a:r>
            <a:rPr lang="de-DE" sz="1700" b="1" baseline="0">
              <a:latin typeface="Arial" panose="020B0604020202020204" pitchFamily="34" charset="0"/>
              <a:cs typeface="Arial" panose="020B0604020202020204" pitchFamily="34" charset="0"/>
            </a:rPr>
            <a:t>...</a:t>
          </a:r>
          <a:endParaRPr lang="de-DE" sz="1700" b="1">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0.13963</cdr:y>
    </cdr:from>
    <cdr:to>
      <cdr:x>0.41135</cdr:x>
      <cdr:y>0.24847</cdr:y>
    </cdr:to>
    <cdr:sp macro="" textlink="">
      <cdr:nvSpPr>
        <cdr:cNvPr id="2" name="Textfeld 1">
          <a:extLst xmlns:a="http://schemas.openxmlformats.org/drawingml/2006/main">
            <a:ext uri="{FF2B5EF4-FFF2-40B4-BE49-F238E27FC236}">
              <a16:creationId xmlns:a16="http://schemas.microsoft.com/office/drawing/2014/main" id="{7F3C6DE0-ADF9-4343-BD7C-2E364015DCFF}"/>
            </a:ext>
          </a:extLst>
        </cdr:cNvPr>
        <cdr:cNvSpPr txBox="1"/>
      </cdr:nvSpPr>
      <cdr:spPr>
        <a:xfrm xmlns:a="http://schemas.openxmlformats.org/drawingml/2006/main">
          <a:off x="0" y="636157"/>
          <a:ext cx="1355013" cy="495889"/>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...wer Klassen-sprecher/in</a:t>
          </a:r>
          <a:r>
            <a:rPr lang="de-DE" sz="1200" b="1" baseline="0">
              <a:latin typeface="Arial" panose="020B0604020202020204" pitchFamily="34" charset="0"/>
              <a:cs typeface="Arial" panose="020B0604020202020204" pitchFamily="34" charset="0"/>
            </a:rPr>
            <a:t> sein soll.</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0.28925</cdr:y>
    </cdr:from>
    <cdr:to>
      <cdr:x>0.41135</cdr:x>
      <cdr:y>0.39809</cdr:y>
    </cdr:to>
    <cdr:sp macro="" textlink="">
      <cdr:nvSpPr>
        <cdr:cNvPr id="3" name="Textfeld 1">
          <a:extLst xmlns:a="http://schemas.openxmlformats.org/drawingml/2006/main">
            <a:ext uri="{FF2B5EF4-FFF2-40B4-BE49-F238E27FC236}">
              <a16:creationId xmlns:a16="http://schemas.microsoft.com/office/drawing/2014/main" id="{6AC101C5-EB93-4B3B-B337-4B57822408BB}"/>
            </a:ext>
          </a:extLst>
        </cdr:cNvPr>
        <cdr:cNvSpPr txBox="1"/>
      </cdr:nvSpPr>
      <cdr:spPr>
        <a:xfrm xmlns:a="http://schemas.openxmlformats.org/drawingml/2006/main">
          <a:off x="0" y="1317870"/>
          <a:ext cx="1355013" cy="495889"/>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...wie die Klassen-räume gestaltet werden</a:t>
          </a:r>
          <a:r>
            <a:rPr lang="de-DE" sz="1200" b="1" baseline="0">
              <a:latin typeface="Arial" panose="020B0604020202020204" pitchFamily="34" charset="0"/>
              <a:cs typeface="Arial" panose="020B0604020202020204" pitchFamily="34" charset="0"/>
            </a:rPr>
            <a:t>.</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0.43888</cdr:y>
    </cdr:from>
    <cdr:to>
      <cdr:x>0.41135</cdr:x>
      <cdr:y>0.54773</cdr:y>
    </cdr:to>
    <cdr:sp macro="" textlink="">
      <cdr:nvSpPr>
        <cdr:cNvPr id="4" name="Textfeld 1">
          <a:extLst xmlns:a="http://schemas.openxmlformats.org/drawingml/2006/main">
            <a:ext uri="{FF2B5EF4-FFF2-40B4-BE49-F238E27FC236}">
              <a16:creationId xmlns:a16="http://schemas.microsoft.com/office/drawing/2014/main" id="{54B00828-8D67-4D1C-A531-599C0065ED4C}"/>
            </a:ext>
          </a:extLst>
        </cdr:cNvPr>
        <cdr:cNvSpPr txBox="1"/>
      </cdr:nvSpPr>
      <cdr:spPr>
        <a:xfrm xmlns:a="http://schemas.openxmlformats.org/drawingml/2006/main">
          <a:off x="0" y="1999583"/>
          <a:ext cx="1355013" cy="495934"/>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...was ich im Unterricht</a:t>
          </a:r>
          <a:r>
            <a:rPr lang="de-DE" sz="1200" b="1" baseline="0">
              <a:latin typeface="Arial" panose="020B0604020202020204" pitchFamily="34" charset="0"/>
              <a:cs typeface="Arial" panose="020B0604020202020204" pitchFamily="34" charset="0"/>
            </a:rPr>
            <a:t> lernen will.</a:t>
          </a:r>
          <a:endParaRPr lang="de-DE" sz="12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0.58851</cdr:y>
    </cdr:from>
    <cdr:to>
      <cdr:x>0.41135</cdr:x>
      <cdr:y>0.69736</cdr:y>
    </cdr:to>
    <cdr:sp macro="" textlink="">
      <cdr:nvSpPr>
        <cdr:cNvPr id="6" name="Textfeld 1">
          <a:extLst xmlns:a="http://schemas.openxmlformats.org/drawingml/2006/main">
            <a:ext uri="{FF2B5EF4-FFF2-40B4-BE49-F238E27FC236}">
              <a16:creationId xmlns:a16="http://schemas.microsoft.com/office/drawing/2014/main" id="{32E1B721-063D-460C-B3EA-85C4A84B6712}"/>
            </a:ext>
          </a:extLst>
        </cdr:cNvPr>
        <cdr:cNvSpPr txBox="1"/>
      </cdr:nvSpPr>
      <cdr:spPr>
        <a:xfrm xmlns:a="http://schemas.openxmlformats.org/drawingml/2006/main">
          <a:off x="0" y="2681341"/>
          <a:ext cx="1355013" cy="495935"/>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...welche Regeln in der Klasse gelten.</a:t>
          </a:r>
        </a:p>
      </cdr:txBody>
    </cdr:sp>
  </cdr:relSizeAnchor>
  <cdr:relSizeAnchor xmlns:cdr="http://schemas.openxmlformats.org/drawingml/2006/chartDrawing">
    <cdr:from>
      <cdr:x>0</cdr:x>
      <cdr:y>0.73815</cdr:y>
    </cdr:from>
    <cdr:to>
      <cdr:x>0.41135</cdr:x>
      <cdr:y>0.847</cdr:y>
    </cdr:to>
    <cdr:sp macro="" textlink="">
      <cdr:nvSpPr>
        <cdr:cNvPr id="7" name="Textfeld 1">
          <a:extLst xmlns:a="http://schemas.openxmlformats.org/drawingml/2006/main">
            <a:ext uri="{FF2B5EF4-FFF2-40B4-BE49-F238E27FC236}">
              <a16:creationId xmlns:a16="http://schemas.microsoft.com/office/drawing/2014/main" id="{4E6907F0-A29B-4E35-A4FB-361BCAD7DDB2}"/>
            </a:ext>
          </a:extLst>
        </cdr:cNvPr>
        <cdr:cNvSpPr txBox="1"/>
      </cdr:nvSpPr>
      <cdr:spPr>
        <a:xfrm xmlns:a="http://schemas.openxmlformats.org/drawingml/2006/main">
          <a:off x="0" y="3363100"/>
          <a:ext cx="1355013" cy="495934"/>
        </a:xfrm>
        <a:prstGeom xmlns:a="http://schemas.openxmlformats.org/drawingml/2006/main" prst="rect">
          <a:avLst/>
        </a:prstGeom>
      </cdr:spPr>
      <cdr:txBody>
        <a:bodyPr xmlns:a="http://schemas.openxmlformats.org/drawingml/2006/main" wrap="square" l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1200" b="1">
              <a:latin typeface="Arial" panose="020B0604020202020204" pitchFamily="34" charset="0"/>
              <a:cs typeface="Arial" panose="020B0604020202020204" pitchFamily="34" charset="0"/>
            </a:rPr>
            <a:t>...welches Essen</a:t>
          </a:r>
          <a:r>
            <a:rPr lang="de-DE" sz="1200" b="1" baseline="0">
              <a:latin typeface="Arial" panose="020B0604020202020204" pitchFamily="34" charset="0"/>
              <a:cs typeface="Arial" panose="020B0604020202020204" pitchFamily="34" charset="0"/>
            </a:rPr>
            <a:t> in der Schule angeboten wird</a:t>
          </a:r>
          <a:r>
            <a:rPr lang="de-DE" sz="1200" b="1">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cdr:x>
      <cdr:y>0</cdr:y>
    </cdr:from>
    <cdr:to>
      <cdr:x>0.91566</cdr:x>
      <cdr:y>0.10884</cdr:y>
    </cdr:to>
    <cdr:sp macro="" textlink="">
      <cdr:nvSpPr>
        <cdr:cNvPr id="10" name="Textfeld 1">
          <a:extLst xmlns:a="http://schemas.openxmlformats.org/drawingml/2006/main">
            <a:ext uri="{FF2B5EF4-FFF2-40B4-BE49-F238E27FC236}">
              <a16:creationId xmlns:a16="http://schemas.microsoft.com/office/drawing/2014/main" id="{8A0D50C8-BC4B-4DD2-943E-302068061220}"/>
            </a:ext>
          </a:extLst>
        </cdr:cNvPr>
        <cdr:cNvSpPr txBox="1"/>
      </cdr:nvSpPr>
      <cdr:spPr>
        <a:xfrm xmlns:a="http://schemas.openxmlformats.org/drawingml/2006/main">
          <a:off x="0" y="0"/>
          <a:ext cx="3016250" cy="495889"/>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700" b="1">
              <a:latin typeface="Arial" panose="020B0604020202020204" pitchFamily="34" charset="0"/>
              <a:cs typeface="Arial" panose="020B0604020202020204" pitchFamily="34" charset="0"/>
            </a:rPr>
            <a:t>Ich kann</a:t>
          </a:r>
          <a:r>
            <a:rPr lang="de-DE" sz="1700" b="1" baseline="0">
              <a:latin typeface="Arial" panose="020B0604020202020204" pitchFamily="34" charset="0"/>
              <a:cs typeface="Arial" panose="020B0604020202020204" pitchFamily="34" charset="0"/>
            </a:rPr>
            <a:t> mitbestimmen...</a:t>
          </a:r>
          <a:endParaRPr lang="de-DE" sz="17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0.41066</cdr:x>
      <cdr:y>0.08192</cdr:y>
    </cdr:from>
    <cdr:to>
      <cdr:x>0.72173</cdr:x>
      <cdr:y>0.14823</cdr:y>
    </cdr:to>
    <cdr:sp macro="" textlink="">
      <cdr:nvSpPr>
        <cdr:cNvPr id="14" name="Textfeld 1">
          <a:extLst xmlns:a="http://schemas.openxmlformats.org/drawingml/2006/main">
            <a:ext uri="{FF2B5EF4-FFF2-40B4-BE49-F238E27FC236}">
              <a16:creationId xmlns:a16="http://schemas.microsoft.com/office/drawing/2014/main" id="{A21F7DA1-7CBA-4490-BDEF-1AAE494EDD25}"/>
            </a:ext>
          </a:extLst>
        </cdr:cNvPr>
        <cdr:cNvSpPr txBox="1"/>
      </cdr:nvSpPr>
      <cdr:spPr>
        <a:xfrm xmlns:a="http://schemas.openxmlformats.org/drawingml/2006/main">
          <a:off x="1352747" y="373229"/>
          <a:ext cx="1024684" cy="302117"/>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2310228-1289-4892-8B86-CC14D2B30A03}" type="TxLink">
            <a:rPr lang="en-US" sz="900" b="0" i="0" u="none" strike="noStrike">
              <a:solidFill>
                <a:srgbClr val="000000"/>
              </a:solidFill>
              <a:latin typeface="Arial"/>
              <a:cs typeface="Arial"/>
            </a:rPr>
            <a:pPr/>
            <a:t>Anzahl Antworten: 11.820</a:t>
          </a:fld>
          <a:endParaRPr lang="de-DE" sz="600"/>
        </a:p>
      </cdr:txBody>
    </cdr:sp>
  </cdr:relSizeAnchor>
</c:userShapes>
</file>

<file path=ppt/drawings/drawing7.xml><?xml version="1.0" encoding="utf-8"?>
<c:userShapes xmlns:c="http://schemas.openxmlformats.org/drawingml/2006/chart">
  <cdr:relSizeAnchor xmlns:cdr="http://schemas.openxmlformats.org/drawingml/2006/chartDrawing">
    <cdr:from>
      <cdr:x>0.34122</cdr:x>
      <cdr:y>0.93396</cdr:y>
    </cdr:from>
    <cdr:to>
      <cdr:x>0.65229</cdr:x>
      <cdr:y>0.97387</cdr:y>
    </cdr:to>
    <cdr:sp macro="" textlink="">
      <cdr:nvSpPr>
        <cdr:cNvPr id="5" name="Textfeld 1">
          <a:extLst xmlns:a="http://schemas.openxmlformats.org/drawingml/2006/main">
            <a:ext uri="{FF2B5EF4-FFF2-40B4-BE49-F238E27FC236}">
              <a16:creationId xmlns:a16="http://schemas.microsoft.com/office/drawing/2014/main" id="{A21F7DA1-7CBA-4490-BDEF-1AAE494EDD25}"/>
            </a:ext>
          </a:extLst>
        </cdr:cNvPr>
        <cdr:cNvSpPr txBox="1"/>
      </cdr:nvSpPr>
      <cdr:spPr>
        <a:xfrm xmlns:a="http://schemas.openxmlformats.org/drawingml/2006/main">
          <a:off x="1123995" y="4255253"/>
          <a:ext cx="1024684" cy="18180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5AA44A5-5818-425C-95F6-CAEED46EF11E}" type="TxLink">
            <a:rPr lang="en-US" sz="900" b="0" i="0" u="none" strike="noStrike">
              <a:solidFill>
                <a:srgbClr val="000000"/>
              </a:solidFill>
              <a:latin typeface="Arial"/>
              <a:cs typeface="Arial"/>
            </a:rPr>
            <a:pPr algn="ctr"/>
            <a:t>Anzahl Antworten: 11.881</a:t>
          </a:fld>
          <a:endParaRPr lang="de-DE" sz="200"/>
        </a:p>
      </cdr:txBody>
    </cdr:sp>
  </cdr:relSizeAnchor>
  <cdr:relSizeAnchor xmlns:cdr="http://schemas.openxmlformats.org/drawingml/2006/chartDrawing">
    <cdr:from>
      <cdr:x>0</cdr:x>
      <cdr:y>0.04671</cdr:y>
    </cdr:from>
    <cdr:to>
      <cdr:x>1</cdr:x>
      <cdr:y>0.26471</cdr:y>
    </cdr:to>
    <cdr:sp macro="" textlink="">
      <cdr:nvSpPr>
        <cdr:cNvPr id="2" name="Textfeld 1">
          <a:extLst xmlns:a="http://schemas.openxmlformats.org/drawingml/2006/main">
            <a:ext uri="{FF2B5EF4-FFF2-40B4-BE49-F238E27FC236}">
              <a16:creationId xmlns:a16="http://schemas.microsoft.com/office/drawing/2014/main" id="{D56A4757-8711-438A-A97C-D2CC592F7DB3}"/>
            </a:ext>
          </a:extLst>
        </cdr:cNvPr>
        <cdr:cNvSpPr txBox="1"/>
      </cdr:nvSpPr>
      <cdr:spPr>
        <a:xfrm xmlns:a="http://schemas.openxmlformats.org/drawingml/2006/main">
          <a:off x="0" y="212817"/>
          <a:ext cx="3294063" cy="993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700" b="1">
              <a:latin typeface="Arial" panose="020B0604020202020204" pitchFamily="34" charset="0"/>
              <a:cs typeface="Arial" panose="020B0604020202020204" pitchFamily="34" charset="0"/>
            </a:rPr>
            <a:t>Möchtest du in deiner Schule</a:t>
          </a:r>
          <a:r>
            <a:rPr lang="de-DE" sz="1700" b="1" baseline="0">
              <a:latin typeface="Arial" panose="020B0604020202020204" pitchFamily="34" charset="0"/>
              <a:cs typeface="Arial" panose="020B0604020202020204" pitchFamily="34" charset="0"/>
            </a:rPr>
            <a:t> bei den genannten Themen mehr mitbestimmen?</a:t>
          </a:r>
          <a:endParaRPr lang="de-DE" sz="1700" b="1">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0.3468</cdr:x>
      <cdr:y>0.94959</cdr:y>
    </cdr:from>
    <cdr:to>
      <cdr:x>0.65787</cdr:x>
      <cdr:y>0.9878</cdr:y>
    </cdr:to>
    <cdr:sp macro="" textlink="">
      <cdr:nvSpPr>
        <cdr:cNvPr id="5" name="Textfeld 1">
          <a:extLst xmlns:a="http://schemas.openxmlformats.org/drawingml/2006/main">
            <a:ext uri="{FF2B5EF4-FFF2-40B4-BE49-F238E27FC236}">
              <a16:creationId xmlns:a16="http://schemas.microsoft.com/office/drawing/2014/main" id="{A21F7DA1-7CBA-4490-BDEF-1AAE494EDD25}"/>
            </a:ext>
          </a:extLst>
        </cdr:cNvPr>
        <cdr:cNvSpPr txBox="1"/>
      </cdr:nvSpPr>
      <cdr:spPr>
        <a:xfrm xmlns:a="http://schemas.openxmlformats.org/drawingml/2006/main">
          <a:off x="1238738" y="4326470"/>
          <a:ext cx="1111103" cy="174093"/>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66D309B-78C2-4AE6-BD98-D9857AEE6D30}" type="TxLink">
            <a:rPr lang="en-US" sz="900" b="0" i="0" u="none" strike="noStrike">
              <a:solidFill>
                <a:srgbClr val="000000"/>
              </a:solidFill>
              <a:latin typeface="Arial"/>
              <a:cs typeface="Arial"/>
            </a:rPr>
            <a:pPr algn="ctr"/>
            <a:t>Anzahl Antworten: 11.909</a:t>
          </a:fld>
          <a:endParaRPr lang="de-DE" sz="100"/>
        </a:p>
      </cdr:txBody>
    </cdr:sp>
  </cdr:relSizeAnchor>
  <cdr:relSizeAnchor xmlns:cdr="http://schemas.openxmlformats.org/drawingml/2006/chartDrawing">
    <cdr:from>
      <cdr:x>0</cdr:x>
      <cdr:y>0.04671</cdr:y>
    </cdr:from>
    <cdr:to>
      <cdr:x>1</cdr:x>
      <cdr:y>0.23875</cdr:y>
    </cdr:to>
    <cdr:sp macro="" textlink="">
      <cdr:nvSpPr>
        <cdr:cNvPr id="2" name="Textfeld 1">
          <a:extLst xmlns:a="http://schemas.openxmlformats.org/drawingml/2006/main">
            <a:ext uri="{FF2B5EF4-FFF2-40B4-BE49-F238E27FC236}">
              <a16:creationId xmlns:a16="http://schemas.microsoft.com/office/drawing/2014/main" id="{D56A4757-8711-438A-A97C-D2CC592F7DB3}"/>
            </a:ext>
          </a:extLst>
        </cdr:cNvPr>
        <cdr:cNvSpPr txBox="1"/>
      </cdr:nvSpPr>
      <cdr:spPr>
        <a:xfrm xmlns:a="http://schemas.openxmlformats.org/drawingml/2006/main">
          <a:off x="0" y="212817"/>
          <a:ext cx="3571875" cy="874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700" b="1">
              <a:latin typeface="Arial" panose="020B0604020202020204" pitchFamily="34" charset="0"/>
              <a:cs typeface="Arial" panose="020B0604020202020204" pitchFamily="34" charset="0"/>
            </a:rPr>
            <a:t>Hast du im Unterricht bereits über Kinderrechte gesprochen?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E368588-44EC-4633-BD22-271CF316BED8}" type="datetimeFigureOut">
              <a:rPr lang="de-DE" smtClean="0"/>
              <a:t>13.11.2019</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7C07D92-CA36-4E4F-B254-450169CF4B49}" type="slidenum">
              <a:rPr lang="de-DE" smtClean="0"/>
              <a:t>‹Nr.›</a:t>
            </a:fld>
            <a:endParaRPr lang="de-DE"/>
          </a:p>
        </p:txBody>
      </p:sp>
    </p:spTree>
    <p:extLst>
      <p:ext uri="{BB962C8B-B14F-4D97-AF65-F5344CB8AC3E}">
        <p14:creationId xmlns:p14="http://schemas.microsoft.com/office/powerpoint/2010/main" val="59428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54AD66BF-236F-460F-BE96-E6FBCF2899D3}" type="datetimeFigureOut">
              <a:rPr lang="de-DE"/>
              <a:pPr>
                <a:defRPr/>
              </a:pPr>
              <a:t>13.11.2019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6062" y="4728940"/>
            <a:ext cx="5438140" cy="4466987"/>
          </a:xfrm>
          <a:prstGeom prst="rect">
            <a:avLst/>
          </a:prstGeom>
        </p:spPr>
        <p:txBody>
          <a:bodyPr vert="horz" lIns="91440" tIns="45720" rIns="91440" bIns="4572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52121E4B-6C73-491F-813C-F2E243424992}" type="slidenum">
              <a:rPr lang="de-DE"/>
              <a:pPr>
                <a:defRPr/>
              </a:pPr>
              <a:t>‹Nr.›</a:t>
            </a:fld>
            <a:endParaRPr lang="de-DE"/>
          </a:p>
        </p:txBody>
      </p:sp>
    </p:spTree>
    <p:extLst>
      <p:ext uri="{BB962C8B-B14F-4D97-AF65-F5344CB8AC3E}">
        <p14:creationId xmlns:p14="http://schemas.microsoft.com/office/powerpoint/2010/main" val="777003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100" kern="1200">
        <a:solidFill>
          <a:schemeClr val="tx1"/>
        </a:solidFill>
        <a:latin typeface="+mn-lt"/>
        <a:ea typeface="+mn-ea"/>
        <a:cs typeface="Arial" charset="0"/>
      </a:defRPr>
    </a:lvl2pPr>
    <a:lvl3pPr marL="914400" algn="l" rtl="0" eaLnBrk="0" fontAlgn="base" hangingPunct="0">
      <a:spcBef>
        <a:spcPct val="30000"/>
      </a:spcBef>
      <a:spcAft>
        <a:spcPct val="0"/>
      </a:spcAft>
      <a:defRPr sz="1100" kern="1200">
        <a:solidFill>
          <a:schemeClr val="tx1"/>
        </a:solidFill>
        <a:latin typeface="+mn-lt"/>
        <a:ea typeface="+mn-ea"/>
        <a:cs typeface="Arial" charset="0"/>
      </a:defRPr>
    </a:lvl3pPr>
    <a:lvl4pPr marL="1371600" algn="l" rtl="0" eaLnBrk="0" fontAlgn="base" hangingPunct="0">
      <a:spcBef>
        <a:spcPct val="30000"/>
      </a:spcBef>
      <a:spcAft>
        <a:spcPct val="0"/>
      </a:spcAft>
      <a:defRPr sz="1100" kern="1200">
        <a:solidFill>
          <a:schemeClr val="tx1"/>
        </a:solidFill>
        <a:latin typeface="+mn-lt"/>
        <a:ea typeface="+mn-ea"/>
        <a:cs typeface="Arial" charset="0"/>
      </a:defRPr>
    </a:lvl4pPr>
    <a:lvl5pPr marL="1828800" algn="l" rtl="0" eaLnBrk="0" fontAlgn="base" hangingPunct="0">
      <a:spcBef>
        <a:spcPct val="30000"/>
      </a:spcBef>
      <a:spcAft>
        <a:spcPct val="0"/>
      </a:spcAft>
      <a:defRPr sz="11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Kurze</a:t>
            </a:r>
            <a:r>
              <a:rPr lang="de-DE" baseline="0" dirty="0"/>
              <a:t> Einleitung: Heute erhalten Sie die Ergebnisse der deutschlandweiten Umfrage „</a:t>
            </a:r>
            <a:r>
              <a:rPr lang="de-DE" baseline="0" dirty="0" err="1"/>
              <a:t>My</a:t>
            </a:r>
            <a:r>
              <a:rPr lang="de-DE" baseline="0" dirty="0"/>
              <a:t> </a:t>
            </a:r>
            <a:r>
              <a:rPr lang="de-DE" baseline="0" dirty="0" err="1"/>
              <a:t>place</a:t>
            </a:r>
            <a:r>
              <a:rPr lang="de-DE" baseline="0" dirty="0"/>
              <a:t>, </a:t>
            </a:r>
            <a:r>
              <a:rPr lang="de-DE" baseline="0" dirty="0" err="1"/>
              <a:t>my</a:t>
            </a:r>
            <a:r>
              <a:rPr lang="de-DE" baseline="0" dirty="0"/>
              <a:t> </a:t>
            </a:r>
            <a:r>
              <a:rPr lang="de-DE" baseline="0" dirty="0" err="1"/>
              <a:t>rights</a:t>
            </a:r>
            <a:r>
              <a:rPr lang="de-DE" baseline="0" dirty="0"/>
              <a:t> – Jetzt rede ich!“. </a:t>
            </a:r>
          </a:p>
          <a:p>
            <a:r>
              <a:rPr lang="de-DE" baseline="0" dirty="0"/>
              <a:t> Auch wenn keine Auswertung aus Ihrer Stadt vorliegt, weil keine Fragebögen ausgefüllt wurden, wäre es gut noch Stimmen von unter 18-Jährigen einzuholen. Ansonsten nutzen Sie die Ergebnisse der Stimmen aus ganz Deutschland und nehmen Sie diese zu Bürgermeister/in und Schulleitung auch als Auftrag mit, damit sie eine Meinungsbildung anstoßen.</a:t>
            </a:r>
          </a:p>
          <a:p>
            <a:endParaRPr lang="de-DE" baseline="0" dirty="0"/>
          </a:p>
          <a:p>
            <a:r>
              <a:rPr lang="de-DE" baseline="0" dirty="0"/>
              <a:t>Die Umfrage zeigt, dass sich Mädchen und Jungen wünschen, an Entscheidungen, die sie betreffen, beteiligt zu werden. Auftrag an die Gesellschaft, an die Politik und die Schule ist es nun, Beteiligungsmöglichkeiten auszubauen oder zu schaffen.</a:t>
            </a:r>
          </a:p>
          <a:p>
            <a:endParaRPr lang="de-DE" baseline="0" dirty="0"/>
          </a:p>
          <a:p>
            <a:r>
              <a:rPr lang="de-DE" baseline="0" dirty="0"/>
              <a:t>Nehmen Sie sich Zeit, die Ergebnisse anzuschauen und die für Sie wichtigsten Punkte aufzuschreiben, auf die in der Diskussion mit dem Bürgermeister/der Bürgermeisterin eingehen wollen. </a:t>
            </a:r>
          </a:p>
          <a:p>
            <a:endParaRPr lang="de-DE" baseline="0" dirty="0"/>
          </a:p>
          <a:p>
            <a:r>
              <a:rPr lang="de-DE" baseline="0" dirty="0"/>
              <a:t>Wie lese ich die Charts? </a:t>
            </a:r>
          </a:p>
          <a:p>
            <a:r>
              <a:rPr lang="de-DE" baseline="0" dirty="0"/>
              <a:t>In den gelben Kästen finden Sie Handlungsaufforderungen, die Sie an Entscheidungsträger/innen weitergeben können. </a:t>
            </a:r>
          </a:p>
          <a:p>
            <a:endParaRPr lang="de-DE" baseline="0" dirty="0"/>
          </a:p>
          <a:p>
            <a:r>
              <a:rPr lang="de-DE" baseline="0" dirty="0"/>
              <a:t>Versuchen Sie Ihrem Gesprächspartner die Informationen aus den Folien erst einmal vorzustellen, bevor Sie in die Diskussion einsteigen.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a:t>
            </a:fld>
            <a:endParaRPr lang="de-DE"/>
          </a:p>
        </p:txBody>
      </p:sp>
    </p:spTree>
    <p:extLst>
      <p:ext uri="{BB962C8B-B14F-4D97-AF65-F5344CB8AC3E}">
        <p14:creationId xmlns:p14="http://schemas.microsoft.com/office/powerpoint/2010/main" val="111877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Diese Punkte sind eine gute Gesprächsbasis und ein guter Anlass</a:t>
            </a:r>
            <a:r>
              <a:rPr lang="de-DE" baseline="0" dirty="0"/>
              <a:t> für die Schulleitung, um mit ihren Schülerinnen und Schülern ins Gespräch zu kommen. Es geht nicht darum, sofort alles umzusetzen. Wichtig ist, sich gegenseitig zuzuhören und zu verstehen, was den Mädchen und Jungen wichtig ist.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12</a:t>
            </a:fld>
            <a:endParaRPr lang="de-DE"/>
          </a:p>
        </p:txBody>
      </p:sp>
    </p:spTree>
    <p:extLst>
      <p:ext uri="{BB962C8B-B14F-4D97-AF65-F5344CB8AC3E}">
        <p14:creationId xmlns:p14="http://schemas.microsoft.com/office/powerpoint/2010/main" val="344835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Es passiert</a:t>
            </a:r>
            <a:r>
              <a:rPr lang="de-DE" baseline="0" dirty="0"/>
              <a:t> schon einiges in Schulen gegen Mobbing. Ziel muss sein, dass die Mobbingerfahrung reduziert wird. Schulen können das Thema „Kinderrechte“ und Schutz vor Gewalt als Anlass nehmen, um darüber zu sprechen, was Mobbing ist und was jede/r Einzelne dagegen tun kann, bzw. an wen er/sie sich wenden kann, wenn es passiert ist.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14</a:t>
            </a:fld>
            <a:endParaRPr lang="de-DE"/>
          </a:p>
        </p:txBody>
      </p:sp>
    </p:spTree>
    <p:extLst>
      <p:ext uri="{BB962C8B-B14F-4D97-AF65-F5344CB8AC3E}">
        <p14:creationId xmlns:p14="http://schemas.microsoft.com/office/powerpoint/2010/main" val="199239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Stellen Sie hier die für Sie</a:t>
            </a:r>
            <a:r>
              <a:rPr lang="de-DE" baseline="0" dirty="0"/>
              <a:t> wichtigsten Punkte vor. Fragen Sie Ihren Bürgermeister/Ihre Bürgermeisterin, welche Beteiligungsmöglichkeiten es bereits gibt und welche er/sie sich für die Stadt vorstellen können. Am Ende wäre es schön, wenn es mindestens einen konkreten Schritt gäbe, um die Beteiligung von Kindern und Jugendlichen zu ermöglichen.</a:t>
            </a: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18</a:t>
            </a:fld>
            <a:endParaRPr lang="de-DE"/>
          </a:p>
        </p:txBody>
      </p:sp>
    </p:spTree>
    <p:extLst>
      <p:ext uri="{BB962C8B-B14F-4D97-AF65-F5344CB8AC3E}">
        <p14:creationId xmlns:p14="http://schemas.microsoft.com/office/powerpoint/2010/main" val="107994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finden Sie Beispiele von Beteiligungsformaten für Ihr Gespräch</a:t>
            </a:r>
            <a:r>
              <a:rPr lang="de-DE" baseline="0" dirty="0"/>
              <a:t> mit dem Bürgermeister/der Bürgermeisterin. </a:t>
            </a:r>
          </a:p>
          <a:p>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Weitere Informationen finden Sie unter BMFSFJ 2015, </a:t>
            </a:r>
            <a:r>
              <a:rPr lang="de-DE" dirty="0">
                <a:effectLst/>
                <a:latin typeface="Arial" panose="020B0604020202020204" pitchFamily="34" charset="0"/>
              </a:rPr>
              <a:t>Qualitätsstandards für Beteiligung von Kindern und Jugendlichen. URL:  </a:t>
            </a:r>
            <a:r>
              <a:rPr lang="de-DE" baseline="0" dirty="0"/>
              <a:t>https://www.bmfsfj.de/blob/94118/c49d4097174e67464b56a5365bc8602f/kindergerechtes-deutschland-broschuere-qualitaetsstandards-data.pdf</a:t>
            </a:r>
          </a:p>
          <a:p>
            <a:endParaRPr lang="de-DE" baseline="0" dirty="0"/>
          </a:p>
          <a:p>
            <a:r>
              <a:rPr lang="de-DE" baseline="0" dirty="0"/>
              <a:t>Sollten Sie Fragen von Ihrem Gesprächspartner/Ihrer Gesprächspartnerin nicht beantworten können, so schreiben Sie sie auf und fragen Sie bei kirsten.leyendecker@unicef.de nach. Versprechen Sie, die Antwort nachzureichen.</a:t>
            </a: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19</a:t>
            </a:fld>
            <a:endParaRPr lang="de-DE"/>
          </a:p>
        </p:txBody>
      </p:sp>
    </p:spTree>
    <p:extLst>
      <p:ext uri="{BB962C8B-B14F-4D97-AF65-F5344CB8AC3E}">
        <p14:creationId xmlns:p14="http://schemas.microsoft.com/office/powerpoint/2010/main" val="27046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Bitte</a:t>
            </a:r>
            <a:r>
              <a:rPr lang="de-DE" baseline="0" dirty="0"/>
              <a:t> tragen Sie hier die Kontaktdaten Ihrer UNICEF Gruppe ein, falls gewünscht. Ansonsten keine Kontaktdaten angeben.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Bei Bedarf zusätzlich die Zusammenfassung und den Gesamtbericht mit allen Ergebnissen für Deutschland überreichen. </a:t>
            </a: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20</a:t>
            </a:fld>
            <a:endParaRPr lang="de-DE"/>
          </a:p>
        </p:txBody>
      </p:sp>
    </p:spTree>
    <p:extLst>
      <p:ext uri="{BB962C8B-B14F-4D97-AF65-F5344CB8AC3E}">
        <p14:creationId xmlns:p14="http://schemas.microsoft.com/office/powerpoint/2010/main" val="370177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UNICEF/DT2014-27395/Dirk </a:t>
            </a:r>
            <a:r>
              <a:rPr lang="de-DE"/>
              <a:t>Gebha</a:t>
            </a: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21</a:t>
            </a:fld>
            <a:endParaRPr lang="de-DE"/>
          </a:p>
        </p:txBody>
      </p:sp>
    </p:spTree>
    <p:extLst>
      <p:ext uri="{BB962C8B-B14F-4D97-AF65-F5344CB8AC3E}">
        <p14:creationId xmlns:p14="http://schemas.microsoft.com/office/powerpoint/2010/main" val="339574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100" kern="1200" dirty="0">
                <a:solidFill>
                  <a:schemeClr val="tx1"/>
                </a:solidFill>
                <a:effectLst/>
                <a:latin typeface="Arial" pitchFamily="34" charset="0"/>
                <a:ea typeface="+mn-ea"/>
                <a:cs typeface="Arial" pitchFamily="34" charset="0"/>
              </a:rPr>
              <a:t>Die „Achtung vor der Meinung und dem Willen des Kindes“ (Artikel 12) ist ein Grundprinzip der Kinderrechtskonvention. Kinder haben das Recht, ihre Meinung frei zu äußern und dass ihre Meinung berücksichtigt wird. Wenn Erwachsene – ganz gleich ob ein Regierungschef, ein Bürgermeister oder die Eltern – eine Entscheidung treffen, die Kinder berührt, müssen die Kinder ihrem Alter und ihrer Reife gemäß einbezogen werden. Sie dürfen erwarten, dass man sie anhört und ernst nimmt. </a:t>
            </a:r>
          </a:p>
          <a:p>
            <a:pPr algn="l"/>
            <a:endParaRPr lang="de-DE" dirty="0"/>
          </a:p>
          <a:p>
            <a:r>
              <a:rPr lang="de-DE" dirty="0"/>
              <a:t>Jeder Mensch unter 18 Jahren erhält mit der Kinderrechtskonvention verbriefte Rechte. Die Kinderrechte sind kein vages Versprechen, sondern eine völkerrechtlich bindende Verpflichtung für Staat und Gesellschaft, das Wohlergehen der Kinder zur Kernaufgabe zu machen. </a:t>
            </a:r>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2</a:t>
            </a:fld>
            <a:endParaRPr lang="de-DE"/>
          </a:p>
        </p:txBody>
      </p:sp>
    </p:spTree>
    <p:extLst>
      <p:ext uri="{BB962C8B-B14F-4D97-AF65-F5344CB8AC3E}">
        <p14:creationId xmlns:p14="http://schemas.microsoft.com/office/powerpoint/2010/main" val="106922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kern="1200" dirty="0">
                <a:solidFill>
                  <a:schemeClr val="tx1"/>
                </a:solidFill>
                <a:effectLst/>
                <a:latin typeface="Arial" pitchFamily="34" charset="0"/>
                <a:ea typeface="+mn-ea"/>
                <a:cs typeface="Arial" pitchFamily="34" charset="0"/>
              </a:rPr>
              <a:t>Zwischen Mai und September 2019 nahmen über 11.000 Teilnehmende unter www.unicef.de/jetzt-rede-ich online und offline (Papierfragebögen)</a:t>
            </a:r>
            <a:r>
              <a:rPr lang="de-DE" sz="1100" kern="1200" baseline="0" dirty="0">
                <a:solidFill>
                  <a:schemeClr val="tx1"/>
                </a:solidFill>
                <a:effectLst/>
                <a:latin typeface="Arial" pitchFamily="34" charset="0"/>
                <a:ea typeface="+mn-ea"/>
                <a:cs typeface="Arial" pitchFamily="34" charset="0"/>
              </a:rPr>
              <a:t> </a:t>
            </a:r>
            <a:r>
              <a:rPr lang="de-DE" sz="1100" kern="1200" dirty="0">
                <a:solidFill>
                  <a:schemeClr val="tx1"/>
                </a:solidFill>
                <a:effectLst/>
                <a:latin typeface="Arial" pitchFamily="34" charset="0"/>
                <a:ea typeface="+mn-ea"/>
                <a:cs typeface="Arial" pitchFamily="34" charset="0"/>
              </a:rPr>
              <a:t>an der Umfrage teil. Unterstützt wurde die Umfrage durch das große Netzwerk der 150 ehrenamtlichen UNICEF-Gruppen, die die Umfrage in ihren Städten und Gemeinden bekannt machten und durchführten.  </a:t>
            </a:r>
          </a:p>
          <a:p>
            <a:r>
              <a:rPr lang="de-DE" sz="1100" kern="1200" dirty="0">
                <a:solidFill>
                  <a:schemeClr val="tx1"/>
                </a:solidFill>
                <a:effectLst/>
                <a:latin typeface="Arial" pitchFamily="34" charset="0"/>
                <a:ea typeface="+mn-ea"/>
                <a:cs typeface="Arial" pitchFamily="34" charset="0"/>
              </a:rPr>
              <a:t>Die Umfrage wurde anonym durchgeführt. Die Teilnehmenden wurden am Ende der Umfrage nach ihrem Alter, ihrem Geschlecht, ihrer Postleitzahl und ihrem Schultyp gefragt. </a:t>
            </a:r>
          </a:p>
          <a:p>
            <a:r>
              <a:rPr lang="de-DE" sz="1100" kern="1200" dirty="0">
                <a:solidFill>
                  <a:schemeClr val="tx1"/>
                </a:solidFill>
                <a:effectLst/>
                <a:latin typeface="Arial" pitchFamily="34" charset="0"/>
                <a:ea typeface="+mn-ea"/>
                <a:cs typeface="Arial" pitchFamily="34" charset="0"/>
              </a:rPr>
              <a:t>Die Umfrage umfasst fünf Themenblöcke: </a:t>
            </a:r>
          </a:p>
          <a:p>
            <a:pPr marL="171450" lvl="0" indent="-171450">
              <a:buFont typeface="Arial" panose="020B0604020202020204" pitchFamily="34" charset="0"/>
              <a:buChar char="•"/>
            </a:pPr>
            <a:r>
              <a:rPr lang="de-DE" sz="1100" kern="1200" dirty="0">
                <a:solidFill>
                  <a:schemeClr val="tx1"/>
                </a:solidFill>
                <a:effectLst/>
                <a:latin typeface="Arial" pitchFamily="34" charset="0"/>
                <a:ea typeface="+mn-ea"/>
                <a:cs typeface="Arial" pitchFamily="34" charset="0"/>
              </a:rPr>
              <a:t>Beteiligungsmöglichkeiten und -wünsche in der Schule, der Stadt oder dem Dorf</a:t>
            </a:r>
          </a:p>
          <a:p>
            <a:pPr marL="171450" lvl="0" indent="-171450">
              <a:buFont typeface="Arial" panose="020B0604020202020204" pitchFamily="34" charset="0"/>
              <a:buChar char="•"/>
            </a:pPr>
            <a:r>
              <a:rPr lang="de-DE" sz="1100" kern="1200" dirty="0">
                <a:solidFill>
                  <a:schemeClr val="tx1"/>
                </a:solidFill>
                <a:effectLst/>
                <a:latin typeface="Arial" pitchFamily="34" charset="0"/>
                <a:ea typeface="+mn-ea"/>
                <a:cs typeface="Arial" pitchFamily="34" charset="0"/>
              </a:rPr>
              <a:t>Bewertung von Spiel- Sport- und Freizeitangeboten vor Ort</a:t>
            </a:r>
          </a:p>
          <a:p>
            <a:pPr marL="171450" lvl="0" indent="-171450">
              <a:buFont typeface="Arial" panose="020B0604020202020204" pitchFamily="34" charset="0"/>
              <a:buChar char="•"/>
            </a:pPr>
            <a:r>
              <a:rPr lang="de-DE" sz="1100" kern="1200" dirty="0">
                <a:solidFill>
                  <a:schemeClr val="tx1"/>
                </a:solidFill>
                <a:effectLst/>
                <a:latin typeface="Arial" pitchFamily="34" charset="0"/>
                <a:ea typeface="+mn-ea"/>
                <a:cs typeface="Arial" pitchFamily="34" charset="0"/>
              </a:rPr>
              <a:t>Sicherheit, Respekt und Mobbing in der Schule </a:t>
            </a:r>
          </a:p>
          <a:p>
            <a:pPr marL="171450" lvl="0" indent="-171450">
              <a:buFont typeface="Arial" panose="020B0604020202020204" pitchFamily="34" charset="0"/>
              <a:buChar char="•"/>
            </a:pPr>
            <a:r>
              <a:rPr lang="de-DE" sz="1100" kern="1200" dirty="0">
                <a:solidFill>
                  <a:schemeClr val="tx1"/>
                </a:solidFill>
                <a:effectLst/>
                <a:latin typeface="Arial" pitchFamily="34" charset="0"/>
                <a:ea typeface="+mn-ea"/>
                <a:cs typeface="Arial" pitchFamily="34" charset="0"/>
              </a:rPr>
              <a:t>Erwartungen an das Engagement von Firmen</a:t>
            </a:r>
          </a:p>
          <a:p>
            <a:pPr marL="171450" lvl="0" indent="-171450">
              <a:buFont typeface="Arial" panose="020B0604020202020204" pitchFamily="34" charset="0"/>
              <a:buChar char="•"/>
            </a:pPr>
            <a:r>
              <a:rPr lang="de-DE" sz="1100" kern="1200" dirty="0">
                <a:solidFill>
                  <a:schemeClr val="tx1"/>
                </a:solidFill>
                <a:effectLst/>
                <a:latin typeface="Arial" pitchFamily="34" charset="0"/>
                <a:ea typeface="+mn-ea"/>
                <a:cs typeface="Arial" pitchFamily="34" charset="0"/>
              </a:rPr>
              <a:t>Offene Fragen zu dem was Kinder und Jugendliche vor Ort und in ihrer Schule mögen und was sie verändern würden, wenn sie Schulleiterin/Schulleiter oder Bürgermeisterin/Bürgermeister wären. </a:t>
            </a:r>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3</a:t>
            </a:fld>
            <a:endParaRPr lang="de-DE"/>
          </a:p>
        </p:txBody>
      </p:sp>
    </p:spTree>
    <p:extLst>
      <p:ext uri="{BB962C8B-B14F-4D97-AF65-F5344CB8AC3E}">
        <p14:creationId xmlns:p14="http://schemas.microsoft.com/office/powerpoint/2010/main" val="61092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b="0" dirty="0">
                <a:solidFill>
                  <a:srgbClr val="FF00D1"/>
                </a:solidFill>
              </a:rPr>
              <a:t>Eines</a:t>
            </a:r>
            <a:r>
              <a:rPr lang="de-DE" sz="1100" b="0" baseline="0" dirty="0">
                <a:solidFill>
                  <a:srgbClr val="FF00D1"/>
                </a:solidFill>
              </a:rPr>
              <a:t> der Ziele der UNICEF-Umfrage ist, dass </a:t>
            </a:r>
            <a:r>
              <a:rPr lang="de-DE" sz="1100" b="1" dirty="0">
                <a:solidFill>
                  <a:srgbClr val="FF00D1"/>
                </a:solidFill>
              </a:rPr>
              <a:t>UNICEF-Engagierte </a:t>
            </a:r>
            <a:r>
              <a:rPr lang="de-DE" sz="1100" dirty="0"/>
              <a:t>vor Ort für mehr Beteiligungsmöglichkeiten von Kindern und Jugendlichen vor Ort werben. Mit den Aussagen und Wünschen der Kinder und Jugendlichen haben die UNICEF-Gruppen einen guten Anknüpfungspunkt.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a:t>Sie können in der Presse einen Aufruf </a:t>
            </a:r>
            <a:r>
              <a:rPr lang="de-DE" sz="1100" baseline="0" dirty="0"/>
              <a:t>machen</a:t>
            </a:r>
            <a:r>
              <a:rPr lang="de-DE" sz="1100" dirty="0"/>
              <a:t>, Mädchen</a:t>
            </a:r>
            <a:r>
              <a:rPr lang="de-DE" sz="1100" baseline="0" dirty="0"/>
              <a:t> und Jungen bei Entscheidungen zu beteiligen, die sie betreffen.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baseline="0" dirty="0"/>
              <a:t>Sie können Gespräche mit der Stadt und/oder Schulleitung vereinbaren und sie freundlich daran erinnern, sich für die Umsetzung der Kinderrechte einzusetzen.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baseline="0" dirty="0"/>
              <a:t>Sie können Ihre Kontakte zu Mädchen und Jungen nutzen, um sie über ihre Rechte zu informieren und zu ermutigen, mehr Beteiligung einzufordern.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100"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4</a:t>
            </a:fld>
            <a:endParaRPr lang="de-DE"/>
          </a:p>
        </p:txBody>
      </p:sp>
    </p:spTree>
    <p:extLst>
      <p:ext uri="{BB962C8B-B14F-4D97-AF65-F5344CB8AC3E}">
        <p14:creationId xmlns:p14="http://schemas.microsoft.com/office/powerpoint/2010/main" val="195924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Hier finden Sie Dinge, die Mädchen und Jungen</a:t>
            </a:r>
            <a:r>
              <a:rPr lang="de-DE" baseline="0" dirty="0"/>
              <a:t> in ihrer Stadt gut finden und die geschützt oder ausgebaut werden sollten..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5</a:t>
            </a:fld>
            <a:endParaRPr lang="de-DE"/>
          </a:p>
        </p:txBody>
      </p:sp>
    </p:spTree>
    <p:extLst>
      <p:ext uri="{BB962C8B-B14F-4D97-AF65-F5344CB8AC3E}">
        <p14:creationId xmlns:p14="http://schemas.microsoft.com/office/powerpoint/2010/main" val="254345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Punkte sind eine gute Gesprächsbasis und ein guter Anlass</a:t>
            </a:r>
            <a:r>
              <a:rPr lang="de-DE" baseline="0" dirty="0"/>
              <a:t> für den Bürgermeister/die Bürgermeisterin, um mit Ihnen und den Kindern und Jugendlichen ins Gespräch zu kommen. Es geht nicht darum, sofort alles umzusetzen. Wichtig ist, sich gegenseitig zuzuhören und zu verstehen, was den Mädchen und Jungen wichtig ist.</a:t>
            </a:r>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7</a:t>
            </a:fld>
            <a:endParaRPr lang="de-DE"/>
          </a:p>
        </p:txBody>
      </p:sp>
    </p:spTree>
    <p:extLst>
      <p:ext uri="{BB962C8B-B14F-4D97-AF65-F5344CB8AC3E}">
        <p14:creationId xmlns:p14="http://schemas.microsoft.com/office/powerpoint/2010/main" val="369953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Zusammenfassend</a:t>
            </a:r>
            <a:r>
              <a:rPr lang="de-DE" baseline="0" dirty="0"/>
              <a:t> kann man sagen: </a:t>
            </a:r>
            <a:r>
              <a:rPr lang="de-DE" sz="1100" b="0" kern="1200" dirty="0">
                <a:solidFill>
                  <a:schemeClr val="tx1"/>
                </a:solidFill>
                <a:effectLst/>
                <a:latin typeface="Arial" pitchFamily="34" charset="0"/>
                <a:ea typeface="+mn-ea"/>
                <a:cs typeface="Arial" pitchFamily="34" charset="0"/>
              </a:rPr>
              <a:t>Kinder in Deutschland wollen mehr mitreden – dürfen aber nicht. </a:t>
            </a:r>
            <a:r>
              <a:rPr lang="de-DE" b="0" dirty="0"/>
              <a:t>Der</a:t>
            </a:r>
            <a:r>
              <a:rPr lang="de-DE" b="0" baseline="0" dirty="0"/>
              <a:t> </a:t>
            </a:r>
            <a:r>
              <a:rPr lang="de-DE" baseline="0" dirty="0"/>
              <a:t>Unterschied zwischen dem Wunsch nach Mitbestimmung vor Ort und die oft als gering eingeschätzten Möglichkeiten ist ein zentrales Ergebnis der Umfrage. Überlegen Sie, wie die Möglichkeiten bei Ihnen vor Ort aussehen und was geändert werden sollte. Die Diskussion am Ende der Präsentation kann in diese Richtung geführt werden.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8</a:t>
            </a:fld>
            <a:endParaRPr lang="de-DE"/>
          </a:p>
        </p:txBody>
      </p:sp>
    </p:spTree>
    <p:extLst>
      <p:ext uri="{BB962C8B-B14F-4D97-AF65-F5344CB8AC3E}">
        <p14:creationId xmlns:p14="http://schemas.microsoft.com/office/powerpoint/2010/main" val="386014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Wir haben die Kinde</a:t>
            </a:r>
            <a:r>
              <a:rPr lang="de-DE" baseline="0" dirty="0"/>
              <a:t>r und Jugendlichen gefragt, ob sie in den oben aufgeführten drei Bereichen mehr mitbestimmen möchten. Der Wunsch nach konkreter Mitbestimmung besteht in allen drei Bereichen.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9</a:t>
            </a:fld>
            <a:endParaRPr lang="de-DE"/>
          </a:p>
        </p:txBody>
      </p:sp>
    </p:spTree>
    <p:extLst>
      <p:ext uri="{BB962C8B-B14F-4D97-AF65-F5344CB8AC3E}">
        <p14:creationId xmlns:p14="http://schemas.microsoft.com/office/powerpoint/2010/main" val="33106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Bei der Frage nach der Bewertung der Spiel-,</a:t>
            </a:r>
            <a:r>
              <a:rPr lang="de-DE" baseline="0" dirty="0"/>
              <a:t> Sport- und Freizeitmöglichkeiten haben die Mädchen und Jungen Schulnoten vergeben. Sie sehen hier den Durchschnittswert mit einer Zahl hinter dem Komma.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2121E4B-6C73-491F-813C-F2E243424992}" type="slidenum">
              <a:rPr lang="de-DE" smtClean="0"/>
              <a:pPr>
                <a:defRPr/>
              </a:pPr>
              <a:t>10</a:t>
            </a:fld>
            <a:endParaRPr lang="de-DE"/>
          </a:p>
        </p:txBody>
      </p:sp>
    </p:spTree>
    <p:extLst>
      <p:ext uri="{BB962C8B-B14F-4D97-AF65-F5344CB8AC3E}">
        <p14:creationId xmlns:p14="http://schemas.microsoft.com/office/powerpoint/2010/main" val="1062483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650" y="1800000"/>
            <a:ext cx="7632700" cy="1470025"/>
          </a:xfrm>
        </p:spPr>
        <p:txBody>
          <a:bodyPr/>
          <a:lstStyle>
            <a:lvl1pPr>
              <a:defRPr sz="3600" b="1">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756350" y="3658070"/>
            <a:ext cx="7632000" cy="1111077"/>
          </a:xfrm>
        </p:spPr>
        <p:txBody>
          <a:bodyPr>
            <a:normAutofit/>
          </a:bodyPr>
          <a:lstStyle>
            <a:lvl1pPr marL="0" indent="0" algn="l">
              <a:lnSpc>
                <a:spcPts val="4400"/>
              </a:lnSpc>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8" name="Textplatzhalter 7"/>
          <p:cNvSpPr>
            <a:spLocks noGrp="1"/>
          </p:cNvSpPr>
          <p:nvPr>
            <p:ph type="body" sz="quarter" idx="13"/>
          </p:nvPr>
        </p:nvSpPr>
        <p:spPr>
          <a:xfrm>
            <a:off x="755650" y="5157192"/>
            <a:ext cx="7632700" cy="720725"/>
          </a:xfrm>
        </p:spPr>
        <p:txBody>
          <a:bodyPr>
            <a:normAutofit/>
          </a:bodyPr>
          <a:lstStyle>
            <a:lvl1pPr marL="0" indent="0">
              <a:buFontTx/>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5661248"/>
            <a:ext cx="1683854" cy="900008"/>
          </a:xfrm>
          <a:prstGeom prst="rect">
            <a:avLst/>
          </a:prstGeom>
        </p:spPr>
      </p:pic>
    </p:spTree>
    <p:extLst>
      <p:ext uri="{BB962C8B-B14F-4D97-AF65-F5344CB8AC3E}">
        <p14:creationId xmlns:p14="http://schemas.microsoft.com/office/powerpoint/2010/main" val="363552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to mit transparentem Textbaustein - rechts">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p:spPr>
        <p:txBody>
          <a:bodyPr rtlCol="0">
            <a:normAutofit/>
          </a:bodyPr>
          <a:lstStyle/>
          <a:p>
            <a:pPr lvl="0"/>
            <a:r>
              <a:rPr lang="de-DE" noProof="0"/>
              <a:t>Bild durch Klicken auf Symbol hinzufügen</a:t>
            </a:r>
          </a:p>
        </p:txBody>
      </p:sp>
      <p:sp>
        <p:nvSpPr>
          <p:cNvPr id="5" name="Inhaltsplatzhalter 2"/>
          <p:cNvSpPr>
            <a:spLocks noGrp="1"/>
          </p:cNvSpPr>
          <p:nvPr>
            <p:ph idx="1"/>
          </p:nvPr>
        </p:nvSpPr>
        <p:spPr>
          <a:xfrm>
            <a:off x="5076056" y="980728"/>
            <a:ext cx="3888432" cy="4968552"/>
          </a:xfrm>
          <a:solidFill>
            <a:schemeClr val="bg1">
              <a:alpha val="65000"/>
            </a:schemeClr>
          </a:solidFill>
          <a:effectLst>
            <a:outerShdw blurRad="50800" dist="50800" dir="5400000" algn="ctr" rotWithShape="0">
              <a:schemeClr val="bg1">
                <a:alpha val="20000"/>
              </a:schemeClr>
            </a:outerShdw>
          </a:effectLst>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3544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ingeworfener Fotostap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Bildplatzhalter 6"/>
          <p:cNvSpPr>
            <a:spLocks noGrp="1"/>
          </p:cNvSpPr>
          <p:nvPr>
            <p:ph type="pic" sz="quarter" idx="13"/>
          </p:nvPr>
        </p:nvSpPr>
        <p:spPr>
          <a:xfrm>
            <a:off x="1619250" y="2349500"/>
            <a:ext cx="2448694" cy="1871663"/>
          </a:xfrm>
        </p:spPr>
        <p:txBody>
          <a:bodyPr rtlCol="0">
            <a:normAutofit/>
          </a:bodyPr>
          <a:lstStyle>
            <a:lvl1pPr>
              <a:defRPr/>
            </a:lvl1pPr>
          </a:lstStyle>
          <a:p>
            <a:pPr lvl="0"/>
            <a:r>
              <a:rPr lang="de-DE" noProof="0"/>
              <a:t>Bild durch Klicken auf Symbol hinzufügen</a:t>
            </a:r>
            <a:endParaRPr lang="de-DE" noProof="0" dirty="0"/>
          </a:p>
        </p:txBody>
      </p:sp>
      <p:sp>
        <p:nvSpPr>
          <p:cNvPr id="9" name="Bildplatzhalter 8"/>
          <p:cNvSpPr>
            <a:spLocks noGrp="1"/>
          </p:cNvSpPr>
          <p:nvPr>
            <p:ph type="pic" sz="quarter" idx="14"/>
          </p:nvPr>
        </p:nvSpPr>
        <p:spPr>
          <a:xfrm rot="21079743">
            <a:off x="3203575" y="3789363"/>
            <a:ext cx="3313113" cy="1800225"/>
          </a:xfrm>
        </p:spPr>
        <p:txBody>
          <a:bodyPr rtlCol="0">
            <a:normAutofit/>
          </a:bodyPr>
          <a:lstStyle>
            <a:lvl1pPr>
              <a:defRPr/>
            </a:lvl1pPr>
          </a:lstStyle>
          <a:p>
            <a:pPr lvl="0"/>
            <a:r>
              <a:rPr lang="de-DE" noProof="0"/>
              <a:t>Bild durch Klicken auf Symbol hinzufügen</a:t>
            </a:r>
            <a:endParaRPr lang="de-DE" noProof="0" dirty="0"/>
          </a:p>
        </p:txBody>
      </p:sp>
      <p:sp>
        <p:nvSpPr>
          <p:cNvPr id="11" name="Bildplatzhalter 10"/>
          <p:cNvSpPr>
            <a:spLocks noGrp="1"/>
          </p:cNvSpPr>
          <p:nvPr>
            <p:ph type="pic" sz="quarter" idx="15"/>
          </p:nvPr>
        </p:nvSpPr>
        <p:spPr>
          <a:xfrm rot="316035">
            <a:off x="5364089" y="2708920"/>
            <a:ext cx="3096343" cy="1872605"/>
          </a:xfrm>
        </p:spPr>
        <p:txBody>
          <a:bodyPr rtlCol="0">
            <a:normAutofit/>
          </a:bodyPr>
          <a:lstStyle>
            <a:lvl1pPr>
              <a:defRPr/>
            </a:lvl1pPr>
          </a:lstStyle>
          <a:p>
            <a:pPr lvl="0"/>
            <a:r>
              <a:rPr lang="de-DE" noProof="0"/>
              <a:t>Bild durch Klicken auf Symbol hinzufügen</a:t>
            </a:r>
            <a:endParaRPr lang="de-DE" noProof="0" dirty="0"/>
          </a:p>
        </p:txBody>
      </p:sp>
      <p:sp>
        <p:nvSpPr>
          <p:cNvPr id="13" name="Bildplatzhalter 12"/>
          <p:cNvSpPr>
            <a:spLocks noGrp="1"/>
          </p:cNvSpPr>
          <p:nvPr>
            <p:ph type="pic" sz="quarter" idx="16"/>
          </p:nvPr>
        </p:nvSpPr>
        <p:spPr>
          <a:xfrm>
            <a:off x="1116013" y="4365104"/>
            <a:ext cx="2663899" cy="1584846"/>
          </a:xfrm>
        </p:spPr>
        <p:txBody>
          <a:bodyPr rtlCol="0">
            <a:normAutofit/>
          </a:bodyPr>
          <a:lstStyle>
            <a:lvl1pPr>
              <a:defRPr/>
            </a:lvl1pPr>
          </a:lstStyle>
          <a:p>
            <a:pPr lvl="0"/>
            <a:r>
              <a:rPr lang="de-DE" noProof="0"/>
              <a:t>Bild durch Klicken auf Symbol hinzufügen</a:t>
            </a:r>
            <a:endParaRPr lang="de-DE" noProof="0" dirty="0"/>
          </a:p>
        </p:txBody>
      </p:sp>
      <p:sp>
        <p:nvSpPr>
          <p:cNvPr id="8" name="Datumsplatzhalter 3"/>
          <p:cNvSpPr>
            <a:spLocks noGrp="1"/>
          </p:cNvSpPr>
          <p:nvPr>
            <p:ph type="dt" sz="half" idx="17"/>
          </p:nvPr>
        </p:nvSpPr>
        <p:spPr/>
        <p:txBody>
          <a:bodyPr/>
          <a:lstStyle>
            <a:lvl1pPr>
              <a:defRPr/>
            </a:lvl1pPr>
          </a:lstStyle>
          <a:p>
            <a:pPr>
              <a:defRPr/>
            </a:pPr>
            <a:fld id="{355ED9E7-BB33-4DD5-BC30-56652DF77FFB}" type="datetimeFigureOut">
              <a:rPr lang="de-DE"/>
              <a:pPr>
                <a:defRPr/>
              </a:pPr>
              <a:t>13.11.2019</a:t>
            </a:fld>
            <a:endParaRPr lang="de-DE"/>
          </a:p>
        </p:txBody>
      </p:sp>
      <p:sp>
        <p:nvSpPr>
          <p:cNvPr id="10" name="Fußzeilenplatzhalter 4"/>
          <p:cNvSpPr>
            <a:spLocks noGrp="1"/>
          </p:cNvSpPr>
          <p:nvPr>
            <p:ph type="ftr" sz="quarter" idx="18"/>
          </p:nvPr>
        </p:nvSpPr>
        <p:spPr/>
        <p:txBody>
          <a:bodyPr/>
          <a:lstStyle>
            <a:lvl1pPr>
              <a:defRPr/>
            </a:lvl1pPr>
          </a:lstStyle>
          <a:p>
            <a:pPr>
              <a:defRPr/>
            </a:pPr>
            <a:endParaRPr lang="de-DE"/>
          </a:p>
        </p:txBody>
      </p:sp>
      <p:sp>
        <p:nvSpPr>
          <p:cNvPr id="12" name="Foliennummernplatzhalter 5"/>
          <p:cNvSpPr>
            <a:spLocks noGrp="1"/>
          </p:cNvSpPr>
          <p:nvPr>
            <p:ph type="sldNum" sz="quarter" idx="19"/>
          </p:nvPr>
        </p:nvSpPr>
        <p:spPr/>
        <p:txBody>
          <a:bodyPr/>
          <a:lstStyle>
            <a:lvl1pPr>
              <a:defRPr/>
            </a:lvl1pPr>
          </a:lstStyle>
          <a:p>
            <a:pPr>
              <a:defRPr/>
            </a:pPr>
            <a:fld id="{4D724970-5B7C-4E4E-8FFA-2638BD5172FB}" type="slidenum">
              <a:rPr lang="de-DE"/>
              <a:pPr>
                <a:defRPr/>
              </a:pPr>
              <a:t>‹Nr.›</a:t>
            </a:fld>
            <a:endParaRPr lang="de-DE"/>
          </a:p>
        </p:txBody>
      </p:sp>
    </p:spTree>
    <p:extLst>
      <p:ext uri="{BB962C8B-B14F-4D97-AF65-F5344CB8AC3E}">
        <p14:creationId xmlns:p14="http://schemas.microsoft.com/office/powerpoint/2010/main" val="279636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714375" y="274638"/>
            <a:ext cx="7713664" cy="1143000"/>
          </a:xfrm>
        </p:spPr>
        <p:txBody>
          <a:bodyPr/>
          <a:lstStyle/>
          <a:p>
            <a:r>
              <a:rPr lang="de-DE"/>
              <a:t>Titelmasterformat durch Klicken bearbeiten</a:t>
            </a:r>
          </a:p>
        </p:txBody>
      </p:sp>
      <p:sp>
        <p:nvSpPr>
          <p:cNvPr id="7" name="Tabellenplatzhalter 6"/>
          <p:cNvSpPr>
            <a:spLocks noGrp="1"/>
          </p:cNvSpPr>
          <p:nvPr>
            <p:ph type="tbl" sz="quarter" idx="13"/>
          </p:nvPr>
        </p:nvSpPr>
        <p:spPr>
          <a:xfrm>
            <a:off x="714375" y="1557338"/>
            <a:ext cx="7696800" cy="4535487"/>
          </a:xfrm>
        </p:spPr>
        <p:txBody>
          <a:bodyPr rtlCol="0">
            <a:normAutofit/>
          </a:bodyPr>
          <a:lstStyle>
            <a:lvl1pPr>
              <a:defRPr baseline="0"/>
            </a:lvl1pPr>
          </a:lstStyle>
          <a:p>
            <a:pPr lvl="0"/>
            <a:r>
              <a:rPr lang="de-DE" noProof="0"/>
              <a:t>Tabelle durch Klicken auf Symbol hinzufügen</a:t>
            </a:r>
            <a:endParaRPr lang="de-DE" noProof="0" dirty="0"/>
          </a:p>
        </p:txBody>
      </p:sp>
      <p:sp>
        <p:nvSpPr>
          <p:cNvPr id="4" name="Datumsplatzhalter 3"/>
          <p:cNvSpPr>
            <a:spLocks noGrp="1"/>
          </p:cNvSpPr>
          <p:nvPr>
            <p:ph type="dt" sz="half" idx="14"/>
          </p:nvPr>
        </p:nvSpPr>
        <p:spPr/>
        <p:txBody>
          <a:bodyPr/>
          <a:lstStyle>
            <a:lvl1pPr>
              <a:defRPr/>
            </a:lvl1pPr>
          </a:lstStyle>
          <a:p>
            <a:pPr>
              <a:defRPr/>
            </a:pPr>
            <a:fld id="{CFB92F78-662A-409E-962C-CB60C7691F62}" type="datetimeFigureOut">
              <a:rPr lang="de-DE"/>
              <a:pPr>
                <a:defRPr/>
              </a:pPr>
              <a:t>13.11.2019</a:t>
            </a:fld>
            <a:endParaRPr lang="de-DE"/>
          </a:p>
        </p:txBody>
      </p:sp>
      <p:sp>
        <p:nvSpPr>
          <p:cNvPr id="5" name="Fußzeilenplatzhalter 4"/>
          <p:cNvSpPr>
            <a:spLocks noGrp="1"/>
          </p:cNvSpPr>
          <p:nvPr>
            <p:ph type="ftr" sz="quarter" idx="15"/>
          </p:nvPr>
        </p:nvSpPr>
        <p:spPr/>
        <p:txBody>
          <a:bodyPr/>
          <a:lstStyle>
            <a:lvl1pPr>
              <a:defRPr/>
            </a:lvl1pPr>
          </a:lstStyle>
          <a:p>
            <a:pPr>
              <a:defRPr/>
            </a:pPr>
            <a:endParaRPr lang="de-DE"/>
          </a:p>
        </p:txBody>
      </p:sp>
      <p:sp>
        <p:nvSpPr>
          <p:cNvPr id="6" name="Foliennummernplatzhalter 5"/>
          <p:cNvSpPr>
            <a:spLocks noGrp="1"/>
          </p:cNvSpPr>
          <p:nvPr>
            <p:ph type="sldNum" sz="quarter" idx="16"/>
          </p:nvPr>
        </p:nvSpPr>
        <p:spPr/>
        <p:txBody>
          <a:bodyPr/>
          <a:lstStyle>
            <a:lvl1pPr>
              <a:defRPr/>
            </a:lvl1pPr>
          </a:lstStyle>
          <a:p>
            <a:pPr>
              <a:defRPr/>
            </a:pPr>
            <a:fld id="{24C5EAD6-0956-4A97-8DA5-46456BB18989}" type="slidenum">
              <a:rPr lang="de-DE"/>
              <a:pPr>
                <a:defRPr/>
              </a:pPr>
              <a:t>‹Nr.›</a:t>
            </a:fld>
            <a:endParaRPr lang="de-DE"/>
          </a:p>
        </p:txBody>
      </p:sp>
    </p:spTree>
    <p:extLst>
      <p:ext uri="{BB962C8B-B14F-4D97-AF65-F5344CB8AC3E}">
        <p14:creationId xmlns:p14="http://schemas.microsoft.com/office/powerpoint/2010/main" val="408951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gramm">
    <p:spTree>
      <p:nvGrpSpPr>
        <p:cNvPr id="1" name=""/>
        <p:cNvGrpSpPr/>
        <p:nvPr/>
      </p:nvGrpSpPr>
      <p:grpSpPr>
        <a:xfrm>
          <a:off x="0" y="0"/>
          <a:ext cx="0" cy="0"/>
          <a:chOff x="0" y="0"/>
          <a:chExt cx="0" cy="0"/>
        </a:xfrm>
      </p:grpSpPr>
      <p:sp>
        <p:nvSpPr>
          <p:cNvPr id="2" name="Titel 1"/>
          <p:cNvSpPr>
            <a:spLocks noGrp="1"/>
          </p:cNvSpPr>
          <p:nvPr>
            <p:ph type="title"/>
          </p:nvPr>
        </p:nvSpPr>
        <p:spPr>
          <a:xfrm>
            <a:off x="714375" y="274638"/>
            <a:ext cx="7713664" cy="1143000"/>
          </a:xfrm>
        </p:spPr>
        <p:txBody>
          <a:bodyPr/>
          <a:lstStyle/>
          <a:p>
            <a:r>
              <a:rPr lang="de-DE"/>
              <a:t>Titelmasterformat durch Klicken bearbeiten</a:t>
            </a:r>
            <a:endParaRPr lang="de-DE" dirty="0"/>
          </a:p>
        </p:txBody>
      </p:sp>
      <p:sp>
        <p:nvSpPr>
          <p:cNvPr id="7" name="Diagrammplatzhalter 6"/>
          <p:cNvSpPr>
            <a:spLocks noGrp="1"/>
          </p:cNvSpPr>
          <p:nvPr>
            <p:ph type="chart" sz="quarter" idx="13"/>
          </p:nvPr>
        </p:nvSpPr>
        <p:spPr>
          <a:xfrm>
            <a:off x="714375" y="1628775"/>
            <a:ext cx="7696800" cy="4464050"/>
          </a:xfrm>
        </p:spPr>
        <p:txBody>
          <a:bodyPr rtlCol="0">
            <a:normAutofit/>
          </a:bodyPr>
          <a:lstStyle>
            <a:lvl1pPr>
              <a:defRPr baseline="0"/>
            </a:lvl1pPr>
          </a:lstStyle>
          <a:p>
            <a:pPr lvl="0"/>
            <a:r>
              <a:rPr lang="de-DE" noProof="0"/>
              <a:t>Diagramm durch Klicken auf Symbol hinzufügen</a:t>
            </a:r>
            <a:endParaRPr lang="de-DE" noProof="0" dirty="0"/>
          </a:p>
        </p:txBody>
      </p:sp>
      <p:sp>
        <p:nvSpPr>
          <p:cNvPr id="4" name="Datumsplatzhalter 3"/>
          <p:cNvSpPr>
            <a:spLocks noGrp="1"/>
          </p:cNvSpPr>
          <p:nvPr>
            <p:ph type="dt" sz="half" idx="14"/>
          </p:nvPr>
        </p:nvSpPr>
        <p:spPr/>
        <p:txBody>
          <a:bodyPr/>
          <a:lstStyle>
            <a:lvl1pPr>
              <a:defRPr/>
            </a:lvl1pPr>
          </a:lstStyle>
          <a:p>
            <a:pPr>
              <a:defRPr/>
            </a:pPr>
            <a:fld id="{BCDBD4F1-D045-428F-94ED-451B8B3BC875}" type="datetimeFigureOut">
              <a:rPr lang="de-DE"/>
              <a:pPr>
                <a:defRPr/>
              </a:pPr>
              <a:t>13.11.2019</a:t>
            </a:fld>
            <a:endParaRPr lang="de-DE"/>
          </a:p>
        </p:txBody>
      </p:sp>
      <p:sp>
        <p:nvSpPr>
          <p:cNvPr id="5" name="Fußzeilenplatzhalter 4"/>
          <p:cNvSpPr>
            <a:spLocks noGrp="1"/>
          </p:cNvSpPr>
          <p:nvPr>
            <p:ph type="ftr" sz="quarter" idx="15"/>
          </p:nvPr>
        </p:nvSpPr>
        <p:spPr/>
        <p:txBody>
          <a:bodyPr/>
          <a:lstStyle>
            <a:lvl1pPr>
              <a:defRPr/>
            </a:lvl1pPr>
          </a:lstStyle>
          <a:p>
            <a:pPr>
              <a:defRPr/>
            </a:pPr>
            <a:endParaRPr lang="de-DE"/>
          </a:p>
        </p:txBody>
      </p:sp>
      <p:sp>
        <p:nvSpPr>
          <p:cNvPr id="6" name="Foliennummernplatzhalter 5"/>
          <p:cNvSpPr>
            <a:spLocks noGrp="1"/>
          </p:cNvSpPr>
          <p:nvPr>
            <p:ph type="sldNum" sz="quarter" idx="16"/>
          </p:nvPr>
        </p:nvSpPr>
        <p:spPr/>
        <p:txBody>
          <a:bodyPr/>
          <a:lstStyle>
            <a:lvl1pPr>
              <a:defRPr/>
            </a:lvl1pPr>
          </a:lstStyle>
          <a:p>
            <a:pPr>
              <a:defRPr/>
            </a:pPr>
            <a:fld id="{29B52FA3-2749-47E3-A7AB-A25EAD387396}" type="slidenum">
              <a:rPr lang="de-DE"/>
              <a:pPr>
                <a:defRPr/>
              </a:pPr>
              <a:t>‹Nr.›</a:t>
            </a:fld>
            <a:endParaRPr lang="de-DE"/>
          </a:p>
        </p:txBody>
      </p:sp>
    </p:spTree>
    <p:extLst>
      <p:ext uri="{BB962C8B-B14F-4D97-AF65-F5344CB8AC3E}">
        <p14:creationId xmlns:p14="http://schemas.microsoft.com/office/powerpoint/2010/main" val="53704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laufdiagramm">
    <p:spTree>
      <p:nvGrpSpPr>
        <p:cNvPr id="1" name=""/>
        <p:cNvGrpSpPr/>
        <p:nvPr/>
      </p:nvGrpSpPr>
      <p:grpSpPr>
        <a:xfrm>
          <a:off x="0" y="0"/>
          <a:ext cx="0" cy="0"/>
          <a:chOff x="0" y="0"/>
          <a:chExt cx="0" cy="0"/>
        </a:xfrm>
      </p:grpSpPr>
      <p:sp>
        <p:nvSpPr>
          <p:cNvPr id="10" name="SmartArt-Platzhalter 9"/>
          <p:cNvSpPr>
            <a:spLocks noGrp="1"/>
          </p:cNvSpPr>
          <p:nvPr>
            <p:ph type="dgm" sz="quarter" idx="13"/>
          </p:nvPr>
        </p:nvSpPr>
        <p:spPr>
          <a:xfrm>
            <a:off x="755650" y="476672"/>
            <a:ext cx="7704138" cy="5112916"/>
          </a:xfrm>
        </p:spPr>
        <p:txBody>
          <a:bodyPr rtlCol="0">
            <a:normAutofit/>
          </a:bodyPr>
          <a:lstStyle>
            <a:lvl1pPr>
              <a:defRPr baseline="0"/>
            </a:lvl1pPr>
          </a:lstStyle>
          <a:p>
            <a:pPr lvl="0"/>
            <a:r>
              <a:rPr lang="de-DE" noProof="0"/>
              <a:t>Klicken Sie auf das Symbol, um die SmartArt-Grafik hinzuzufügen</a:t>
            </a:r>
            <a:endParaRPr lang="de-DE" noProof="0" dirty="0"/>
          </a:p>
        </p:txBody>
      </p:sp>
      <p:sp>
        <p:nvSpPr>
          <p:cNvPr id="3" name="Datumsplatzhalter 3"/>
          <p:cNvSpPr>
            <a:spLocks noGrp="1"/>
          </p:cNvSpPr>
          <p:nvPr>
            <p:ph type="dt" sz="half" idx="14"/>
          </p:nvPr>
        </p:nvSpPr>
        <p:spPr/>
        <p:txBody>
          <a:bodyPr/>
          <a:lstStyle>
            <a:lvl1pPr>
              <a:defRPr/>
            </a:lvl1pPr>
          </a:lstStyle>
          <a:p>
            <a:pPr>
              <a:defRPr/>
            </a:pPr>
            <a:fld id="{60239784-0D52-415A-831F-5D86E9865AE2}" type="datetimeFigureOut">
              <a:rPr lang="de-DE"/>
              <a:pPr>
                <a:defRPr/>
              </a:pPr>
              <a:t>13.11.2019</a:t>
            </a:fld>
            <a:endParaRPr lang="de-DE"/>
          </a:p>
        </p:txBody>
      </p:sp>
      <p:sp>
        <p:nvSpPr>
          <p:cNvPr id="4" name="Fußzeilenplatzhalter 4"/>
          <p:cNvSpPr>
            <a:spLocks noGrp="1"/>
          </p:cNvSpPr>
          <p:nvPr>
            <p:ph type="ftr" sz="quarter" idx="15"/>
          </p:nvPr>
        </p:nvSpPr>
        <p:spPr/>
        <p:txBody>
          <a:bodyPr/>
          <a:lstStyle>
            <a:lvl1pPr>
              <a:defRPr/>
            </a:lvl1pPr>
          </a:lstStyle>
          <a:p>
            <a:pPr>
              <a:defRPr/>
            </a:pPr>
            <a:endParaRPr lang="de-DE"/>
          </a:p>
        </p:txBody>
      </p:sp>
      <p:sp>
        <p:nvSpPr>
          <p:cNvPr id="5" name="Foliennummernplatzhalter 5"/>
          <p:cNvSpPr>
            <a:spLocks noGrp="1"/>
          </p:cNvSpPr>
          <p:nvPr>
            <p:ph type="sldNum" sz="quarter" idx="16"/>
          </p:nvPr>
        </p:nvSpPr>
        <p:spPr/>
        <p:txBody>
          <a:bodyPr/>
          <a:lstStyle>
            <a:lvl1pPr>
              <a:defRPr/>
            </a:lvl1pPr>
          </a:lstStyle>
          <a:p>
            <a:pPr>
              <a:defRPr/>
            </a:pPr>
            <a:fld id="{F469C682-EE37-4752-95CF-B6428F1355A8}" type="slidenum">
              <a:rPr lang="de-DE"/>
              <a:pPr>
                <a:defRPr/>
              </a:pPr>
              <a:t>‹Nr.›</a:t>
            </a:fld>
            <a:endParaRPr lang="de-DE"/>
          </a:p>
        </p:txBody>
      </p:sp>
    </p:spTree>
    <p:extLst>
      <p:ext uri="{BB962C8B-B14F-4D97-AF65-F5344CB8AC3E}">
        <p14:creationId xmlns:p14="http://schemas.microsoft.com/office/powerpoint/2010/main" val="240001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hlussfolie">
    <p:spTree>
      <p:nvGrpSpPr>
        <p:cNvPr id="1" name=""/>
        <p:cNvGrpSpPr/>
        <p:nvPr/>
      </p:nvGrpSpPr>
      <p:grpSpPr>
        <a:xfrm>
          <a:off x="0" y="0"/>
          <a:ext cx="0" cy="0"/>
          <a:chOff x="0" y="0"/>
          <a:chExt cx="0" cy="0"/>
        </a:xfrm>
      </p:grpSpPr>
      <p:sp>
        <p:nvSpPr>
          <p:cNvPr id="3" name="Rechteck 2"/>
          <p:cNvSpPr/>
          <p:nvPr/>
        </p:nvSpPr>
        <p:spPr>
          <a:xfrm>
            <a:off x="-36513" y="5113338"/>
            <a:ext cx="9180513" cy="17716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Textfeld 5"/>
          <p:cNvSpPr txBox="1">
            <a:spLocks noChangeArrowheads="1"/>
          </p:cNvSpPr>
          <p:nvPr/>
        </p:nvSpPr>
        <p:spPr bwMode="auto">
          <a:xfrm>
            <a:off x="755650" y="5805488"/>
            <a:ext cx="4824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de-DE" sz="3600" b="1">
                <a:solidFill>
                  <a:schemeClr val="bg1"/>
                </a:solidFill>
              </a:rPr>
              <a:t>Vielen Dank!</a:t>
            </a:r>
          </a:p>
        </p:txBody>
      </p:sp>
      <p:sp>
        <p:nvSpPr>
          <p:cNvPr id="4" name="Bildplatzhalter 3"/>
          <p:cNvSpPr>
            <a:spLocks noGrp="1"/>
          </p:cNvSpPr>
          <p:nvPr>
            <p:ph type="pic" sz="quarter" idx="10"/>
          </p:nvPr>
        </p:nvSpPr>
        <p:spPr>
          <a:xfrm>
            <a:off x="-36512" y="19422"/>
            <a:ext cx="9144000" cy="5113338"/>
          </a:xfrm>
        </p:spPr>
        <p:txBody>
          <a:bodyPr rtlCol="0">
            <a:normAutofit/>
          </a:bodyPr>
          <a:lstStyle/>
          <a:p>
            <a:pPr lvl="0"/>
            <a:r>
              <a:rPr lang="de-DE" noProof="0"/>
              <a:t>Bild durch Klicken auf Symbol hinzufügen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5661248"/>
            <a:ext cx="1683854" cy="900008"/>
          </a:xfrm>
          <a:prstGeom prst="rect">
            <a:avLst/>
          </a:prstGeom>
        </p:spPr>
      </p:pic>
    </p:spTree>
    <p:extLst>
      <p:ext uri="{BB962C8B-B14F-4D97-AF65-F5344CB8AC3E}">
        <p14:creationId xmlns:p14="http://schemas.microsoft.com/office/powerpoint/2010/main" val="31041462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chlussfolie mit Foto Hochformat">
    <p:spTree>
      <p:nvGrpSpPr>
        <p:cNvPr id="1" name=""/>
        <p:cNvGrpSpPr/>
        <p:nvPr/>
      </p:nvGrpSpPr>
      <p:grpSpPr>
        <a:xfrm>
          <a:off x="0" y="0"/>
          <a:ext cx="0" cy="0"/>
          <a:chOff x="0" y="0"/>
          <a:chExt cx="0" cy="0"/>
        </a:xfrm>
      </p:grpSpPr>
      <p:sp>
        <p:nvSpPr>
          <p:cNvPr id="3" name="Rechteck 2"/>
          <p:cNvSpPr/>
          <p:nvPr/>
        </p:nvSpPr>
        <p:spPr>
          <a:xfrm>
            <a:off x="5148263" y="0"/>
            <a:ext cx="3995737" cy="690403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Textfeld 5"/>
          <p:cNvSpPr txBox="1">
            <a:spLocks noChangeArrowheads="1"/>
          </p:cNvSpPr>
          <p:nvPr/>
        </p:nvSpPr>
        <p:spPr bwMode="auto">
          <a:xfrm>
            <a:off x="5508625" y="2782888"/>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de-DE" sz="3600" b="1">
                <a:solidFill>
                  <a:schemeClr val="bg1"/>
                </a:solidFill>
              </a:rPr>
              <a:t>Vielen Dank!</a:t>
            </a:r>
          </a:p>
        </p:txBody>
      </p:sp>
      <p:sp>
        <p:nvSpPr>
          <p:cNvPr id="4" name="Bildplatzhalter 3"/>
          <p:cNvSpPr>
            <a:spLocks noGrp="1"/>
          </p:cNvSpPr>
          <p:nvPr>
            <p:ph type="pic" sz="quarter" idx="10"/>
          </p:nvPr>
        </p:nvSpPr>
        <p:spPr>
          <a:xfrm>
            <a:off x="-36512" y="19422"/>
            <a:ext cx="5112568" cy="5113338"/>
          </a:xfrm>
        </p:spPr>
        <p:txBody>
          <a:bodyPr rtlCol="0">
            <a:normAutofit/>
          </a:bodyPr>
          <a:lstStyle/>
          <a:p>
            <a:pPr lvl="0"/>
            <a:r>
              <a:rPr lang="de-DE" noProof="0"/>
              <a:t>Bild durch Klicken auf Symbol hinzufügen</a:t>
            </a:r>
            <a:endParaRPr lang="de-DE" noProof="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586" y="5661248"/>
            <a:ext cx="1683854" cy="900008"/>
          </a:xfrm>
          <a:prstGeom prst="rect">
            <a:avLst/>
          </a:prstGeom>
        </p:spPr>
      </p:pic>
    </p:spTree>
    <p:extLst>
      <p:ext uri="{BB962C8B-B14F-4D97-AF65-F5344CB8AC3E}">
        <p14:creationId xmlns:p14="http://schemas.microsoft.com/office/powerpoint/2010/main" val="147603944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hlussfolie mit Aufforderung">
    <p:spTree>
      <p:nvGrpSpPr>
        <p:cNvPr id="1" name=""/>
        <p:cNvGrpSpPr/>
        <p:nvPr/>
      </p:nvGrpSpPr>
      <p:grpSpPr>
        <a:xfrm>
          <a:off x="0" y="0"/>
          <a:ext cx="0" cy="0"/>
          <a:chOff x="0" y="0"/>
          <a:chExt cx="0" cy="0"/>
        </a:xfrm>
      </p:grpSpPr>
      <p:sp>
        <p:nvSpPr>
          <p:cNvPr id="5" name="Rechteck 4"/>
          <p:cNvSpPr/>
          <p:nvPr/>
        </p:nvSpPr>
        <p:spPr>
          <a:xfrm>
            <a:off x="-36513" y="5113338"/>
            <a:ext cx="9180513" cy="17716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Bildplatzhalter 3"/>
          <p:cNvSpPr>
            <a:spLocks noGrp="1"/>
          </p:cNvSpPr>
          <p:nvPr>
            <p:ph type="pic" sz="quarter" idx="10"/>
          </p:nvPr>
        </p:nvSpPr>
        <p:spPr>
          <a:xfrm>
            <a:off x="-36512" y="19422"/>
            <a:ext cx="9144000" cy="5113338"/>
          </a:xfrm>
        </p:spPr>
        <p:txBody>
          <a:bodyPr rtlCol="0">
            <a:normAutofit/>
          </a:bodyPr>
          <a:lstStyle/>
          <a:p>
            <a:pPr lvl="0"/>
            <a:r>
              <a:rPr lang="de-DE" noProof="0"/>
              <a:t>Bild durch Klicken auf Symbol hinzufügen</a:t>
            </a:r>
            <a:endParaRPr lang="de-DE" noProof="0" dirty="0"/>
          </a:p>
        </p:txBody>
      </p:sp>
      <p:sp>
        <p:nvSpPr>
          <p:cNvPr id="10" name="Titel 1"/>
          <p:cNvSpPr>
            <a:spLocks noGrp="1"/>
          </p:cNvSpPr>
          <p:nvPr>
            <p:ph type="ctrTitle"/>
          </p:nvPr>
        </p:nvSpPr>
        <p:spPr>
          <a:xfrm>
            <a:off x="179512" y="5373416"/>
            <a:ext cx="6408838" cy="1800000"/>
          </a:xfrm>
          <a:noFill/>
        </p:spPr>
        <p:txBody>
          <a:bodyPr anchor="t"/>
          <a:lstStyle>
            <a:lvl1pPr>
              <a:defRPr sz="3600" b="1">
                <a:solidFill>
                  <a:schemeClr val="bg1"/>
                </a:solidFill>
              </a:defRPr>
            </a:lvl1pPr>
          </a:lstStyle>
          <a:p>
            <a:r>
              <a:rPr lang="de-DE"/>
              <a:t>Titelmasterformat durch Klicken bearbeiten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2602" y="5661248"/>
            <a:ext cx="1683854" cy="900008"/>
          </a:xfrm>
          <a:prstGeom prst="rect">
            <a:avLst/>
          </a:prstGeom>
        </p:spPr>
      </p:pic>
    </p:spTree>
    <p:extLst>
      <p:ext uri="{BB962C8B-B14F-4D97-AF65-F5344CB8AC3E}">
        <p14:creationId xmlns:p14="http://schemas.microsoft.com/office/powerpoint/2010/main" val="15286692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Foto mit Text 2">
    <p:spTree>
      <p:nvGrpSpPr>
        <p:cNvPr id="1" name=""/>
        <p:cNvGrpSpPr/>
        <p:nvPr/>
      </p:nvGrpSpPr>
      <p:grpSpPr>
        <a:xfrm>
          <a:off x="0" y="0"/>
          <a:ext cx="0" cy="0"/>
          <a:chOff x="0" y="0"/>
          <a:chExt cx="0" cy="0"/>
        </a:xfrm>
      </p:grpSpPr>
      <p:sp>
        <p:nvSpPr>
          <p:cNvPr id="2" name="Titel 1"/>
          <p:cNvSpPr>
            <a:spLocks noGrp="1"/>
          </p:cNvSpPr>
          <p:nvPr>
            <p:ph type="title"/>
          </p:nvPr>
        </p:nvSpPr>
        <p:spPr>
          <a:xfrm>
            <a:off x="714375" y="274638"/>
            <a:ext cx="7713664" cy="1143000"/>
          </a:xfrm>
        </p:spPr>
        <p:txBody>
          <a:bodyPr/>
          <a:lstStyle>
            <a:lvl1pPr>
              <a:defRPr sz="2800"/>
            </a:lvl1pPr>
          </a:lstStyle>
          <a:p>
            <a:r>
              <a:rPr lang="de-DE" dirty="0"/>
              <a:t>Titelmasterformat durch Klicken bearbeiten</a:t>
            </a:r>
          </a:p>
        </p:txBody>
      </p:sp>
      <p:sp>
        <p:nvSpPr>
          <p:cNvPr id="4" name="Inhaltsplatzhalter 3"/>
          <p:cNvSpPr>
            <a:spLocks noGrp="1"/>
          </p:cNvSpPr>
          <p:nvPr>
            <p:ph sz="half" idx="2"/>
          </p:nvPr>
        </p:nvSpPr>
        <p:spPr>
          <a:xfrm>
            <a:off x="4499992" y="1600200"/>
            <a:ext cx="3928047" cy="4813301"/>
          </a:xfrm>
        </p:spPr>
        <p:txBody>
          <a:bodyPr/>
          <a:lstStyle>
            <a:lvl1pPr marL="342900" indent="-342900">
              <a:buClr>
                <a:schemeClr val="tx2"/>
              </a:buClr>
              <a:buFont typeface="Wingdings" panose="05000000000000000000" pitchFamily="2" charset="2"/>
              <a:buChar char="Ø"/>
              <a:defRPr sz="1800"/>
            </a:lvl1pPr>
            <a:lvl2pPr marL="742950" indent="-285750">
              <a:buClr>
                <a:schemeClr val="tx2"/>
              </a:buClr>
              <a:buFont typeface="Symbol" panose="05050102010706020507" pitchFamily="18" charset="2"/>
              <a:buChar char="-"/>
              <a:defRPr sz="16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3"/>
          </p:nvPr>
        </p:nvSpPr>
        <p:spPr>
          <a:xfrm>
            <a:off x="664460" y="1590639"/>
            <a:ext cx="3641601" cy="4822862"/>
          </a:xfrm>
        </p:spPr>
        <p:txBody>
          <a:bodyPr rtlCol="0">
            <a:normAutofit/>
          </a:bodyPr>
          <a:lstStyle/>
          <a:p>
            <a:pPr lvl="0"/>
            <a:r>
              <a:rPr lang="de-DE" noProof="0"/>
              <a:t>Bild durch Klicken auf Symbol hinzufügen</a:t>
            </a:r>
            <a:endParaRPr lang="de-DE" noProof="0" dirty="0"/>
          </a:p>
        </p:txBody>
      </p:sp>
      <p:sp>
        <p:nvSpPr>
          <p:cNvPr id="11" name="Textplatzhalter 10"/>
          <p:cNvSpPr>
            <a:spLocks noGrp="1"/>
          </p:cNvSpPr>
          <p:nvPr>
            <p:ph type="body" sz="quarter" idx="14"/>
          </p:nvPr>
        </p:nvSpPr>
        <p:spPr>
          <a:xfrm>
            <a:off x="720914" y="6126163"/>
            <a:ext cx="3312000" cy="287338"/>
          </a:xfrm>
        </p:spPr>
        <p:txBody>
          <a:bodyPr>
            <a:noAutofit/>
          </a:bodyPr>
          <a:lstStyle>
            <a:lvl1pPr marL="0" indent="0">
              <a:buFontTx/>
              <a:buNone/>
              <a:defRPr sz="1400"/>
            </a:lvl1pPr>
          </a:lstStyle>
          <a:p>
            <a:pPr lvl="0"/>
            <a:r>
              <a:rPr lang="de-DE"/>
              <a:t>Textmasterformat bearbeiten</a:t>
            </a:r>
          </a:p>
        </p:txBody>
      </p:sp>
      <p:sp>
        <p:nvSpPr>
          <p:cNvPr id="6" name="Datumsplatzhalter 3"/>
          <p:cNvSpPr>
            <a:spLocks noGrp="1"/>
          </p:cNvSpPr>
          <p:nvPr>
            <p:ph type="dt" sz="half" idx="15"/>
          </p:nvPr>
        </p:nvSpPr>
        <p:spPr/>
        <p:txBody>
          <a:bodyPr/>
          <a:lstStyle>
            <a:lvl1pPr>
              <a:defRPr/>
            </a:lvl1pPr>
          </a:lstStyle>
          <a:p>
            <a:pPr>
              <a:defRPr/>
            </a:pPr>
            <a:fld id="{5ECF46B0-49ED-4D56-8B16-DDF1D5311F1F}" type="datetimeFigureOut">
              <a:rPr lang="de-DE"/>
              <a:pPr>
                <a:defRPr/>
              </a:pPr>
              <a:t>13.11.2019</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8" name="Foliennummernplatzhalter 5"/>
          <p:cNvSpPr>
            <a:spLocks noGrp="1"/>
          </p:cNvSpPr>
          <p:nvPr>
            <p:ph type="sldNum" sz="quarter" idx="17"/>
          </p:nvPr>
        </p:nvSpPr>
        <p:spPr/>
        <p:txBody>
          <a:bodyPr/>
          <a:lstStyle>
            <a:lvl1pPr>
              <a:defRPr/>
            </a:lvl1pPr>
          </a:lstStyle>
          <a:p>
            <a:pPr>
              <a:defRPr/>
            </a:pPr>
            <a:fld id="{50DCFEA5-9C73-40D6-B7F2-47F932FB9835}" type="slidenum">
              <a:rPr lang="de-DE"/>
              <a:pPr>
                <a:defRPr/>
              </a:pPr>
              <a:t>‹Nr.›</a:t>
            </a:fld>
            <a:endParaRPr lang="de-DE"/>
          </a:p>
        </p:txBody>
      </p:sp>
    </p:spTree>
    <p:extLst>
      <p:ext uri="{BB962C8B-B14F-4D97-AF65-F5344CB8AC3E}">
        <p14:creationId xmlns:p14="http://schemas.microsoft.com/office/powerpoint/2010/main" val="326995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folie mit Foto">
    <p:spTree>
      <p:nvGrpSpPr>
        <p:cNvPr id="1" name=""/>
        <p:cNvGrpSpPr/>
        <p:nvPr/>
      </p:nvGrpSpPr>
      <p:grpSpPr>
        <a:xfrm>
          <a:off x="0" y="0"/>
          <a:ext cx="0" cy="0"/>
          <a:chOff x="0" y="0"/>
          <a:chExt cx="0" cy="0"/>
        </a:xfrm>
      </p:grpSpPr>
      <p:sp>
        <p:nvSpPr>
          <p:cNvPr id="5" name="Rechteck 4"/>
          <p:cNvSpPr/>
          <p:nvPr/>
        </p:nvSpPr>
        <p:spPr>
          <a:xfrm>
            <a:off x="-36513" y="5113338"/>
            <a:ext cx="9180513" cy="17716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179512" y="5081410"/>
            <a:ext cx="6408838" cy="1800000"/>
          </a:xfrm>
          <a:noFill/>
        </p:spPr>
        <p:txBody>
          <a:bodyPr anchor="t"/>
          <a:lstStyle>
            <a:lvl1pPr>
              <a:defRPr sz="3600" b="1">
                <a:solidFill>
                  <a:schemeClr val="bg1"/>
                </a:solidFill>
              </a:defRPr>
            </a:lvl1pPr>
          </a:lstStyle>
          <a:p>
            <a:r>
              <a:rPr lang="de-DE" dirty="0"/>
              <a:t>Titelmasterformat durch Klicken bearbeiten</a:t>
            </a:r>
          </a:p>
        </p:txBody>
      </p:sp>
      <p:sp>
        <p:nvSpPr>
          <p:cNvPr id="10" name="Untertitel 2"/>
          <p:cNvSpPr>
            <a:spLocks noGrp="1"/>
          </p:cNvSpPr>
          <p:nvPr>
            <p:ph type="subTitle" idx="1"/>
          </p:nvPr>
        </p:nvSpPr>
        <p:spPr>
          <a:xfrm>
            <a:off x="179513" y="5918323"/>
            <a:ext cx="6408838" cy="96706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Bildplatzhalter 11"/>
          <p:cNvSpPr>
            <a:spLocks noGrp="1"/>
          </p:cNvSpPr>
          <p:nvPr>
            <p:ph type="pic" sz="quarter" idx="10"/>
          </p:nvPr>
        </p:nvSpPr>
        <p:spPr>
          <a:xfrm>
            <a:off x="0" y="0"/>
            <a:ext cx="9144000" cy="5084763"/>
          </a:xfrm>
        </p:spPr>
        <p:txBody>
          <a:bodyPr rtlCol="0">
            <a:normAutofit/>
          </a:bodyPr>
          <a:lstStyle/>
          <a:p>
            <a:pPr lvl="0"/>
            <a:r>
              <a:rPr lang="de-DE" noProof="0"/>
              <a:t>Bild durch Klicken auf Symbol hinzufügen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2602" y="5661248"/>
            <a:ext cx="1683854" cy="900008"/>
          </a:xfrm>
          <a:prstGeom prst="rect">
            <a:avLst/>
          </a:prstGeom>
        </p:spPr>
      </p:pic>
    </p:spTree>
    <p:extLst>
      <p:ext uri="{BB962C8B-B14F-4D97-AF65-F5344CB8AC3E}">
        <p14:creationId xmlns:p14="http://schemas.microsoft.com/office/powerpoint/2010/main" val="12223772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überschrift/Feature">
    <p:spTree>
      <p:nvGrpSpPr>
        <p:cNvPr id="1" name=""/>
        <p:cNvGrpSpPr/>
        <p:nvPr/>
      </p:nvGrpSpPr>
      <p:grpSpPr>
        <a:xfrm>
          <a:off x="0" y="0"/>
          <a:ext cx="0" cy="0"/>
          <a:chOff x="0" y="0"/>
          <a:chExt cx="0" cy="0"/>
        </a:xfrm>
      </p:grpSpPr>
      <p:sp>
        <p:nvSpPr>
          <p:cNvPr id="5" name="Rechteck 4"/>
          <p:cNvSpPr/>
          <p:nvPr/>
        </p:nvSpPr>
        <p:spPr>
          <a:xfrm>
            <a:off x="-36513" y="5113338"/>
            <a:ext cx="9180513" cy="17716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Bildplatzhalter 3"/>
          <p:cNvSpPr>
            <a:spLocks noGrp="1"/>
          </p:cNvSpPr>
          <p:nvPr>
            <p:ph type="pic" sz="quarter" idx="10"/>
          </p:nvPr>
        </p:nvSpPr>
        <p:spPr>
          <a:xfrm>
            <a:off x="-36512" y="19422"/>
            <a:ext cx="9144000" cy="5113338"/>
          </a:xfrm>
        </p:spPr>
        <p:txBody>
          <a:bodyPr rtlCol="0">
            <a:normAutofit/>
          </a:bodyPr>
          <a:lstStyle/>
          <a:p>
            <a:pPr lvl="0"/>
            <a:r>
              <a:rPr lang="de-DE" noProof="0"/>
              <a:t>Bild durch Klicken auf Symbol hinzufügen</a:t>
            </a:r>
            <a:endParaRPr lang="de-DE" noProof="0" dirty="0"/>
          </a:p>
        </p:txBody>
      </p:sp>
      <p:sp>
        <p:nvSpPr>
          <p:cNvPr id="10" name="Titel 1"/>
          <p:cNvSpPr>
            <a:spLocks noGrp="1"/>
          </p:cNvSpPr>
          <p:nvPr>
            <p:ph type="ctrTitle"/>
          </p:nvPr>
        </p:nvSpPr>
        <p:spPr>
          <a:xfrm>
            <a:off x="179512" y="5373416"/>
            <a:ext cx="8964488" cy="1800000"/>
          </a:xfrm>
          <a:noFill/>
        </p:spPr>
        <p:txBody>
          <a:bodyPr anchor="t"/>
          <a:lstStyle>
            <a:lvl1pPr algn="ctr">
              <a:defRPr sz="3600" b="1">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39446603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A3F86E7B-8B33-4965-87D5-97B198C73810}" type="datetimeFigureOut">
              <a:rPr lang="de-DE"/>
              <a:pPr>
                <a:defRPr/>
              </a:pPr>
              <a:t>13.11.2019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29CF63A-B2EC-4898-A3E9-DD27F2F93117}" type="slidenum">
              <a:rPr lang="de-DE"/>
              <a:pPr>
                <a:defRPr/>
              </a:pPr>
              <a:t>‹Nr.›</a:t>
            </a:fld>
            <a:endParaRPr lang="de-DE"/>
          </a:p>
        </p:txBody>
      </p:sp>
    </p:spTree>
    <p:extLst>
      <p:ext uri="{BB962C8B-B14F-4D97-AF65-F5344CB8AC3E}">
        <p14:creationId xmlns:p14="http://schemas.microsoft.com/office/powerpoint/2010/main" val="233247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 mit Text">
    <p:spTree>
      <p:nvGrpSpPr>
        <p:cNvPr id="1" name=""/>
        <p:cNvGrpSpPr/>
        <p:nvPr/>
      </p:nvGrpSpPr>
      <p:grpSpPr>
        <a:xfrm>
          <a:off x="0" y="0"/>
          <a:ext cx="0" cy="0"/>
          <a:chOff x="0" y="0"/>
          <a:chExt cx="0" cy="0"/>
        </a:xfrm>
      </p:grpSpPr>
      <p:sp>
        <p:nvSpPr>
          <p:cNvPr id="11" name="Bildplatzhalter 10"/>
          <p:cNvSpPr>
            <a:spLocks noGrp="1"/>
          </p:cNvSpPr>
          <p:nvPr>
            <p:ph type="pic" sz="quarter" idx="13"/>
          </p:nvPr>
        </p:nvSpPr>
        <p:spPr>
          <a:xfrm>
            <a:off x="0" y="0"/>
            <a:ext cx="6084000" cy="6669088"/>
          </a:xfrm>
        </p:spPr>
        <p:txBody>
          <a:bodyPr rtlCol="0">
            <a:normAutofit/>
          </a:bodyPr>
          <a:lstStyle/>
          <a:p>
            <a:pPr lvl="0"/>
            <a:r>
              <a:rPr lang="de-DE" noProof="0"/>
              <a:t>Bild durch Klicken auf Symbol hinzufügen</a:t>
            </a:r>
          </a:p>
        </p:txBody>
      </p:sp>
      <p:sp>
        <p:nvSpPr>
          <p:cNvPr id="15" name="Textplatzhalter 14"/>
          <p:cNvSpPr>
            <a:spLocks noGrp="1"/>
          </p:cNvSpPr>
          <p:nvPr>
            <p:ph type="body" sz="quarter" idx="16"/>
          </p:nvPr>
        </p:nvSpPr>
        <p:spPr>
          <a:xfrm>
            <a:off x="6227763" y="44450"/>
            <a:ext cx="2808287" cy="6192838"/>
          </a:xfrm>
        </p:spPr>
        <p:txBody>
          <a:bodyPr>
            <a:normAutofit/>
          </a:bodyPr>
          <a:lstStyle>
            <a:lvl1pPr marL="342900" indent="-342900">
              <a:defRPr sz="2000"/>
            </a:lvl1pPr>
            <a:lvl2pPr marL="342900" indent="-342900">
              <a:defRPr sz="2000"/>
            </a:lvl2pPr>
            <a:lvl3pPr marL="342900" indent="-342900">
              <a:defRPr sz="2000"/>
            </a:lvl3pPr>
            <a:lvl4pPr marL="342900" indent="-342900">
              <a:defRPr sz="2000"/>
            </a:lvl4pPr>
            <a:lvl5pPr marL="342900" indent="-342900">
              <a:defRPr sz="20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4"/>
          <p:cNvSpPr>
            <a:spLocks noGrp="1"/>
          </p:cNvSpPr>
          <p:nvPr>
            <p:ph type="sldNum" sz="quarter" idx="17"/>
          </p:nvPr>
        </p:nvSpPr>
        <p:spPr/>
        <p:txBody>
          <a:bodyPr/>
          <a:lstStyle>
            <a:lvl1pPr>
              <a:defRPr/>
            </a:lvl1pPr>
          </a:lstStyle>
          <a:p>
            <a:pPr>
              <a:defRPr/>
            </a:pPr>
            <a:fld id="{ECCC76AC-B991-4F46-8182-86FC8CA8DEE8}" type="slidenum">
              <a:rPr lang="de-DE"/>
              <a:pPr>
                <a:defRPr/>
              </a:pPr>
              <a:t>‹Nr.›</a:t>
            </a:fld>
            <a:endParaRPr lang="de-DE"/>
          </a:p>
        </p:txBody>
      </p:sp>
    </p:spTree>
    <p:extLst>
      <p:ext uri="{BB962C8B-B14F-4D97-AF65-F5344CB8AC3E}">
        <p14:creationId xmlns:p14="http://schemas.microsoft.com/office/powerpoint/2010/main" val="341634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mit Text 2">
    <p:spTree>
      <p:nvGrpSpPr>
        <p:cNvPr id="1" name=""/>
        <p:cNvGrpSpPr/>
        <p:nvPr/>
      </p:nvGrpSpPr>
      <p:grpSpPr>
        <a:xfrm>
          <a:off x="0" y="0"/>
          <a:ext cx="0" cy="0"/>
          <a:chOff x="0" y="0"/>
          <a:chExt cx="0" cy="0"/>
        </a:xfrm>
      </p:grpSpPr>
      <p:sp>
        <p:nvSpPr>
          <p:cNvPr id="2" name="Titel 1"/>
          <p:cNvSpPr>
            <a:spLocks noGrp="1"/>
          </p:cNvSpPr>
          <p:nvPr>
            <p:ph type="title"/>
          </p:nvPr>
        </p:nvSpPr>
        <p:spPr>
          <a:xfrm>
            <a:off x="714375" y="274638"/>
            <a:ext cx="7713664" cy="1143000"/>
          </a:xfrm>
        </p:spPr>
        <p:txBody>
          <a:bodyPr/>
          <a:lstStyle>
            <a:lvl1pPr>
              <a:defRPr sz="2800"/>
            </a:lvl1pPr>
          </a:lstStyle>
          <a:p>
            <a:r>
              <a:rPr lang="de-DE" dirty="0"/>
              <a:t>Titelmasterformat durch Klicken bearbeiten</a:t>
            </a:r>
          </a:p>
        </p:txBody>
      </p:sp>
      <p:sp>
        <p:nvSpPr>
          <p:cNvPr id="9" name="Bildplatzhalter 8"/>
          <p:cNvSpPr>
            <a:spLocks noGrp="1"/>
          </p:cNvSpPr>
          <p:nvPr>
            <p:ph type="pic" sz="quarter" idx="13"/>
          </p:nvPr>
        </p:nvSpPr>
        <p:spPr>
          <a:xfrm>
            <a:off x="664460" y="1590639"/>
            <a:ext cx="3641601" cy="4822862"/>
          </a:xfrm>
        </p:spPr>
        <p:txBody>
          <a:bodyPr rtlCol="0">
            <a:normAutofit/>
          </a:bodyPr>
          <a:lstStyle/>
          <a:p>
            <a:pPr lvl="0"/>
            <a:r>
              <a:rPr lang="de-DE" noProof="0" dirty="0"/>
              <a:t>Bild durch Klicken auf Symbol hinzufügen</a:t>
            </a:r>
          </a:p>
        </p:txBody>
      </p:sp>
      <p:sp>
        <p:nvSpPr>
          <p:cNvPr id="11" name="Textplatzhalter 10"/>
          <p:cNvSpPr>
            <a:spLocks noGrp="1"/>
          </p:cNvSpPr>
          <p:nvPr>
            <p:ph type="body" sz="quarter" idx="14"/>
          </p:nvPr>
        </p:nvSpPr>
        <p:spPr>
          <a:xfrm>
            <a:off x="720914" y="6126163"/>
            <a:ext cx="3312000" cy="287338"/>
          </a:xfrm>
        </p:spPr>
        <p:txBody>
          <a:bodyPr>
            <a:noAutofit/>
          </a:bodyPr>
          <a:lstStyle>
            <a:lvl1pPr marL="0" indent="0">
              <a:buFontTx/>
              <a:buNone/>
              <a:defRPr sz="1400"/>
            </a:lvl1pPr>
          </a:lstStyle>
          <a:p>
            <a:pPr lvl="0"/>
            <a:r>
              <a:rPr lang="de-DE"/>
              <a:t>Textmasterformat bearbeiten</a:t>
            </a:r>
          </a:p>
        </p:txBody>
      </p:sp>
      <p:sp>
        <p:nvSpPr>
          <p:cNvPr id="6" name="Datumsplatzhalter 3"/>
          <p:cNvSpPr>
            <a:spLocks noGrp="1"/>
          </p:cNvSpPr>
          <p:nvPr>
            <p:ph type="dt" sz="half" idx="15"/>
          </p:nvPr>
        </p:nvSpPr>
        <p:spPr/>
        <p:txBody>
          <a:bodyPr/>
          <a:lstStyle>
            <a:lvl1pPr>
              <a:defRPr/>
            </a:lvl1pPr>
          </a:lstStyle>
          <a:p>
            <a:pPr>
              <a:defRPr/>
            </a:pPr>
            <a:fld id="{5ECF46B0-49ED-4D56-8B16-DDF1D5311F1F}" type="datetimeFigureOut">
              <a:rPr lang="de-DE"/>
              <a:pPr>
                <a:defRPr/>
              </a:pPr>
              <a:t>13.11.2019</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8" name="Foliennummernplatzhalter 5"/>
          <p:cNvSpPr>
            <a:spLocks noGrp="1"/>
          </p:cNvSpPr>
          <p:nvPr>
            <p:ph type="sldNum" sz="quarter" idx="17"/>
          </p:nvPr>
        </p:nvSpPr>
        <p:spPr/>
        <p:txBody>
          <a:bodyPr/>
          <a:lstStyle>
            <a:lvl1pPr>
              <a:defRPr/>
            </a:lvl1pPr>
          </a:lstStyle>
          <a:p>
            <a:pPr>
              <a:defRPr/>
            </a:pPr>
            <a:fld id="{50DCFEA5-9C73-40D6-B7F2-47F932FB9835}" type="slidenum">
              <a:rPr lang="de-DE"/>
              <a:pPr>
                <a:defRPr/>
              </a:pPr>
              <a:t>‹Nr.›</a:t>
            </a:fld>
            <a:endParaRPr lang="de-DE"/>
          </a:p>
        </p:txBody>
      </p:sp>
      <p:sp>
        <p:nvSpPr>
          <p:cNvPr id="10" name="Inhaltsplatzhalter 2"/>
          <p:cNvSpPr>
            <a:spLocks noGrp="1"/>
          </p:cNvSpPr>
          <p:nvPr>
            <p:ph sz="half" idx="18"/>
          </p:nvPr>
        </p:nvSpPr>
        <p:spPr>
          <a:xfrm>
            <a:off x="4594178" y="1743864"/>
            <a:ext cx="3784031" cy="4349080"/>
          </a:xfrm>
          <a:custGeom>
            <a:avLst/>
            <a:gdLst>
              <a:gd name="connsiteX0" fmla="*/ 0 w 3784031"/>
              <a:gd name="connsiteY0" fmla="*/ 0 h 4349080"/>
              <a:gd name="connsiteX1" fmla="*/ 3784031 w 3784031"/>
              <a:gd name="connsiteY1" fmla="*/ 0 h 4349080"/>
              <a:gd name="connsiteX2" fmla="*/ 3784031 w 3784031"/>
              <a:gd name="connsiteY2" fmla="*/ 4349080 h 4349080"/>
              <a:gd name="connsiteX3" fmla="*/ 0 w 3784031"/>
              <a:gd name="connsiteY3" fmla="*/ 4349080 h 4349080"/>
              <a:gd name="connsiteX4" fmla="*/ 0 w 3784031"/>
              <a:gd name="connsiteY4" fmla="*/ 0 h 434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031" h="4349080" fill="none" extrusionOk="0">
                <a:moveTo>
                  <a:pt x="0" y="0"/>
                </a:moveTo>
                <a:cubicBezTo>
                  <a:pt x="1771946" y="-49533"/>
                  <a:pt x="2459598" y="-14809"/>
                  <a:pt x="3784031" y="0"/>
                </a:cubicBezTo>
                <a:cubicBezTo>
                  <a:pt x="3871670" y="799808"/>
                  <a:pt x="3711352" y="3528028"/>
                  <a:pt x="3784031" y="4349080"/>
                </a:cubicBezTo>
                <a:cubicBezTo>
                  <a:pt x="2514344" y="4300849"/>
                  <a:pt x="1554272" y="4433535"/>
                  <a:pt x="0" y="4349080"/>
                </a:cubicBezTo>
                <a:cubicBezTo>
                  <a:pt x="-38581" y="3442368"/>
                  <a:pt x="63341" y="577760"/>
                  <a:pt x="0" y="0"/>
                </a:cubicBezTo>
                <a:close/>
              </a:path>
              <a:path w="3784031" h="4349080" stroke="0" extrusionOk="0">
                <a:moveTo>
                  <a:pt x="0" y="0"/>
                </a:moveTo>
                <a:cubicBezTo>
                  <a:pt x="1407943" y="118645"/>
                  <a:pt x="1960911" y="116012"/>
                  <a:pt x="3784031" y="0"/>
                </a:cubicBezTo>
                <a:cubicBezTo>
                  <a:pt x="3651149" y="451026"/>
                  <a:pt x="3868982" y="3852996"/>
                  <a:pt x="3784031" y="4349080"/>
                </a:cubicBezTo>
                <a:cubicBezTo>
                  <a:pt x="2804412" y="4483680"/>
                  <a:pt x="452837" y="4191884"/>
                  <a:pt x="0" y="4349080"/>
                </a:cubicBezTo>
                <a:cubicBezTo>
                  <a:pt x="-20187" y="3428396"/>
                  <a:pt x="-152480" y="1995562"/>
                  <a:pt x="0" y="0"/>
                </a:cubicBezTo>
                <a:close/>
              </a:path>
            </a:pathLst>
          </a:custGeom>
          <a:noFill/>
          <a:ln>
            <a:solidFill>
              <a:srgbClr val="FFC000"/>
            </a:solidFill>
            <a:prstDash val="solid"/>
            <a:extLst>
              <a:ext uri="{C807C97D-BFC1-408E-A445-0C87EB9F89A2}">
                <ask:lineSketchStyleProps xmlns="" xmlns:ask="http://schemas.microsoft.com/office/drawing/2018/sketchyshapes" sd="1219033472">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endParaRPr lang="de-DE" dirty="0"/>
          </a:p>
          <a:p>
            <a:pPr lvl="0">
              <a:lnSpc>
                <a:spcPts val="1800"/>
              </a:lnSpc>
              <a:spcBef>
                <a:spcPts val="900"/>
              </a:spcBef>
              <a:buClr>
                <a:srgbClr val="FF00D1"/>
              </a:buClr>
              <a:buFont typeface="Wingdings" pitchFamily="2" charset="2"/>
              <a:buChar char="v"/>
            </a:pPr>
            <a:endParaRPr lang="de-DE" sz="1300" dirty="0"/>
          </a:p>
          <a:p>
            <a:pPr marL="0" indent="0">
              <a:buNone/>
            </a:pPr>
            <a:endParaRPr lang="de-DE" dirty="0"/>
          </a:p>
        </p:txBody>
      </p:sp>
    </p:spTree>
    <p:extLst>
      <p:ext uri="{BB962C8B-B14F-4D97-AF65-F5344CB8AC3E}">
        <p14:creationId xmlns:p14="http://schemas.microsoft.com/office/powerpoint/2010/main" val="146745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oto und Featuretext">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p:spPr>
        <p:txBody>
          <a:bodyPr rtlCol="0">
            <a:normAutofit/>
          </a:bodyPr>
          <a:lstStyle/>
          <a:p>
            <a:pPr lvl="0"/>
            <a:r>
              <a:rPr lang="de-DE" noProof="0"/>
              <a:t>Bild durch Klicken auf Symbol hinzufügen</a:t>
            </a:r>
          </a:p>
        </p:txBody>
      </p:sp>
      <p:sp>
        <p:nvSpPr>
          <p:cNvPr id="9" name="Textplatzhalter 8"/>
          <p:cNvSpPr>
            <a:spLocks noGrp="1"/>
          </p:cNvSpPr>
          <p:nvPr>
            <p:ph type="body" sz="quarter" idx="11"/>
          </p:nvPr>
        </p:nvSpPr>
        <p:spPr>
          <a:xfrm>
            <a:off x="683568" y="4508599"/>
            <a:ext cx="3960813" cy="720601"/>
          </a:xfrm>
        </p:spPr>
        <p:txBody>
          <a:bodyPr>
            <a:normAutofit/>
          </a:bodyPr>
          <a:lstStyle>
            <a:lvl1pPr marL="0" indent="0">
              <a:buFontTx/>
              <a:buNone/>
              <a:defRPr sz="2400" b="1"/>
            </a:lvl1pPr>
          </a:lstStyle>
          <a:p>
            <a:pPr lvl="0"/>
            <a:r>
              <a:rPr lang="de-DE"/>
              <a:t>Textmasterformat bearbeiten</a:t>
            </a:r>
          </a:p>
        </p:txBody>
      </p:sp>
    </p:spTree>
    <p:extLst>
      <p:ext uri="{BB962C8B-B14F-4D97-AF65-F5344CB8AC3E}">
        <p14:creationId xmlns:p14="http://schemas.microsoft.com/office/powerpoint/2010/main" val="2466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ur Foto">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p:spPr>
        <p:txBody>
          <a:bodyPr rtlCol="0">
            <a:normAutofit/>
          </a:bodyPr>
          <a:lstStyle/>
          <a:p>
            <a:pPr lvl="0"/>
            <a:r>
              <a:rPr lang="de-DE" noProof="0"/>
              <a:t>Bild durch Klicken auf Symbol hinzufügen</a:t>
            </a:r>
          </a:p>
        </p:txBody>
      </p:sp>
    </p:spTree>
    <p:extLst>
      <p:ext uri="{BB962C8B-B14F-4D97-AF65-F5344CB8AC3E}">
        <p14:creationId xmlns:p14="http://schemas.microsoft.com/office/powerpoint/2010/main" val="305300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 mit transparentem Textbaustein - links">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p:spPr>
        <p:txBody>
          <a:bodyPr rtlCol="0">
            <a:normAutofit/>
          </a:bodyPr>
          <a:lstStyle/>
          <a:p>
            <a:pPr lvl="0"/>
            <a:r>
              <a:rPr lang="de-DE" noProof="0"/>
              <a:t>Bild durch Klicken auf Symbol hinzufügen</a:t>
            </a:r>
          </a:p>
        </p:txBody>
      </p:sp>
      <p:sp>
        <p:nvSpPr>
          <p:cNvPr id="5" name="Inhaltsplatzhalter 2"/>
          <p:cNvSpPr>
            <a:spLocks noGrp="1"/>
          </p:cNvSpPr>
          <p:nvPr>
            <p:ph idx="1"/>
          </p:nvPr>
        </p:nvSpPr>
        <p:spPr>
          <a:xfrm>
            <a:off x="179512" y="980728"/>
            <a:ext cx="3888432" cy="4968552"/>
          </a:xfrm>
          <a:solidFill>
            <a:schemeClr val="bg1">
              <a:alpha val="65000"/>
            </a:schemeClr>
          </a:solid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1560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p:cNvSpPr txBox="1"/>
          <p:nvPr userDrawn="1"/>
        </p:nvSpPr>
        <p:spPr>
          <a:xfrm>
            <a:off x="0" y="-17642"/>
            <a:ext cx="9144000" cy="1412776"/>
          </a:xfrm>
          <a:prstGeom prst="rect">
            <a:avLst/>
          </a:prstGeom>
          <a:solidFill>
            <a:schemeClr val="tx2"/>
          </a:solidFill>
        </p:spPr>
        <p:txBody>
          <a:bodyPr wrap="square" rtlCol="0">
            <a:spAutoFit/>
          </a:bodyPr>
          <a:lstStyle/>
          <a:p>
            <a:endParaRPr lang="de-DE" dirty="0"/>
          </a:p>
        </p:txBody>
      </p:sp>
      <p:sp>
        <p:nvSpPr>
          <p:cNvPr id="1026" name="Titelplatzhalter 1"/>
          <p:cNvSpPr>
            <a:spLocks noGrp="1"/>
          </p:cNvSpPr>
          <p:nvPr>
            <p:ph type="title"/>
          </p:nvPr>
        </p:nvSpPr>
        <p:spPr bwMode="auto">
          <a:xfrm>
            <a:off x="714375" y="252134"/>
            <a:ext cx="7713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Textplatzhalter 2"/>
          <p:cNvSpPr>
            <a:spLocks noGrp="1"/>
          </p:cNvSpPr>
          <p:nvPr>
            <p:ph type="body" idx="1"/>
          </p:nvPr>
        </p:nvSpPr>
        <p:spPr bwMode="auto">
          <a:xfrm>
            <a:off x="714375" y="1638300"/>
            <a:ext cx="77136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 bearbeiten</a:t>
            </a:r>
          </a:p>
          <a:p>
            <a:pPr lvl="2"/>
            <a:r>
              <a:rPr lang="de-DE" dirty="0"/>
              <a:t>Zweite Ebene</a:t>
            </a:r>
          </a:p>
        </p:txBody>
      </p:sp>
      <p:sp>
        <p:nvSpPr>
          <p:cNvPr id="4" name="Datumsplatzhalter 3"/>
          <p:cNvSpPr>
            <a:spLocks noGrp="1"/>
          </p:cNvSpPr>
          <p:nvPr>
            <p:ph type="dt" sz="half" idx="2"/>
          </p:nvPr>
        </p:nvSpPr>
        <p:spPr>
          <a:xfrm>
            <a:off x="714375" y="6381750"/>
            <a:ext cx="1917700" cy="365125"/>
          </a:xfrm>
          <a:prstGeom prst="rect">
            <a:avLst/>
          </a:prstGeom>
        </p:spPr>
        <p:txBody>
          <a:bodyPr vert="horz" lIns="91440" tIns="45720" rIns="91440" bIns="45720" rtlCol="0" anchor="ctr"/>
          <a:lstStyle>
            <a:lvl1pPr algn="l" fontAlgn="auto">
              <a:spcBef>
                <a:spcPts val="0"/>
              </a:spcBef>
              <a:spcAft>
                <a:spcPts val="0"/>
              </a:spcAft>
              <a:defRPr sz="700">
                <a:solidFill>
                  <a:schemeClr val="tx2"/>
                </a:solidFill>
                <a:latin typeface="Arial" pitchFamily="34" charset="0"/>
                <a:cs typeface="Arial" pitchFamily="34" charset="0"/>
              </a:defRPr>
            </a:lvl1pPr>
          </a:lstStyle>
          <a:p>
            <a:pPr>
              <a:defRPr/>
            </a:pPr>
            <a:fld id="{22548CBD-1874-4050-913A-550E84B96961}" type="datetimeFigureOut">
              <a:rPr lang="de-DE"/>
              <a:pPr>
                <a:defRPr/>
              </a:pPr>
              <a:t>13.11.2019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700">
                <a:solidFill>
                  <a:schemeClr val="tx2"/>
                </a:solidFill>
                <a:latin typeface="Arial" pitchFamily="34" charset="0"/>
                <a:cs typeface="Arial" pitchFamily="34" charset="0"/>
              </a:defRPr>
            </a:lvl1pPr>
          </a:lstStyle>
          <a:p>
            <a:pPr>
              <a:defRPr/>
            </a:pPr>
            <a:endParaRPr lang="de-DE"/>
          </a:p>
        </p:txBody>
      </p:sp>
      <p:sp>
        <p:nvSpPr>
          <p:cNvPr id="6" name="Foliennummernplatzhalter 5"/>
          <p:cNvSpPr>
            <a:spLocks noGrp="1"/>
          </p:cNvSpPr>
          <p:nvPr>
            <p:ph type="sldNum" sz="quarter" idx="4"/>
          </p:nvPr>
        </p:nvSpPr>
        <p:spPr>
          <a:xfrm>
            <a:off x="6276975" y="6356350"/>
            <a:ext cx="2133600" cy="365125"/>
          </a:xfrm>
          <a:prstGeom prst="rect">
            <a:avLst/>
          </a:prstGeom>
        </p:spPr>
        <p:txBody>
          <a:bodyPr vert="horz" lIns="91440" tIns="45720" rIns="91440" bIns="45720" rtlCol="0" anchor="ctr"/>
          <a:lstStyle>
            <a:lvl1pPr algn="r" fontAlgn="auto">
              <a:spcBef>
                <a:spcPts val="0"/>
              </a:spcBef>
              <a:spcAft>
                <a:spcPts val="0"/>
              </a:spcAft>
              <a:defRPr sz="700">
                <a:solidFill>
                  <a:schemeClr val="tx2"/>
                </a:solidFill>
                <a:latin typeface="Arial" pitchFamily="34" charset="0"/>
                <a:cs typeface="Arial" pitchFamily="34" charset="0"/>
              </a:defRPr>
            </a:lvl1pPr>
          </a:lstStyle>
          <a:p>
            <a:pPr>
              <a:defRPr/>
            </a:pPr>
            <a:fld id="{44BB9F36-48EC-435E-A468-BFA347898628}" type="slidenum">
              <a:rPr lang="de-DE"/>
              <a:pPr>
                <a:defRPr/>
              </a:pPr>
              <a:t>‹Nr.›</a:t>
            </a:fld>
            <a:endParaRPr lang="de-DE"/>
          </a:p>
        </p:txBody>
      </p:sp>
      <p:sp>
        <p:nvSpPr>
          <p:cNvPr id="1031" name="Textfeld 6"/>
          <p:cNvSpPr txBox="1">
            <a:spLocks noChangeArrowheads="1"/>
          </p:cNvSpPr>
          <p:nvPr/>
        </p:nvSpPr>
        <p:spPr bwMode="auto">
          <a:xfrm>
            <a:off x="7678738" y="6435725"/>
            <a:ext cx="647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de-DE" sz="700">
                <a:solidFill>
                  <a:schemeClr val="tx2"/>
                </a:solidFill>
              </a:rPr>
              <a:t>UNICEF</a:t>
            </a: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64" r:id="rId4"/>
    <p:sldLayoutId id="2147484074" r:id="rId5"/>
    <p:sldLayoutId id="2147484065" r:id="rId6"/>
    <p:sldLayoutId id="2147484075" r:id="rId7"/>
    <p:sldLayoutId id="2147484076" r:id="rId8"/>
    <p:sldLayoutId id="2147484077" r:id="rId9"/>
    <p:sldLayoutId id="2147484078" r:id="rId10"/>
    <p:sldLayoutId id="2147484066" r:id="rId11"/>
    <p:sldLayoutId id="2147484067" r:id="rId12"/>
    <p:sldLayoutId id="2147484068" r:id="rId13"/>
    <p:sldLayoutId id="2147484069" r:id="rId14"/>
    <p:sldLayoutId id="2147484080" r:id="rId15"/>
    <p:sldLayoutId id="2147484081" r:id="rId16"/>
    <p:sldLayoutId id="2147484082" r:id="rId17"/>
    <p:sldLayoutId id="2147484083" r:id="rId18"/>
  </p:sldLayoutIdLst>
  <p:txStyles>
    <p:titleStyle>
      <a:lvl1pPr algn="l" rtl="0" eaLnBrk="1" fontAlgn="base" hangingPunct="1">
        <a:spcBef>
          <a:spcPct val="0"/>
        </a:spcBef>
        <a:spcAft>
          <a:spcPct val="0"/>
        </a:spcAft>
        <a:defRPr sz="2800" b="0" kern="1200" cap="all" baseline="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2"/>
          </a:solidFill>
          <a:latin typeface="Arial" charset="0"/>
          <a:cs typeface="Arial" charset="0"/>
        </a:defRPr>
      </a:lvl2pPr>
      <a:lvl3pPr algn="l" rtl="0" eaLnBrk="1" fontAlgn="base" hangingPunct="1">
        <a:spcBef>
          <a:spcPct val="0"/>
        </a:spcBef>
        <a:spcAft>
          <a:spcPct val="0"/>
        </a:spcAft>
        <a:defRPr sz="3600" b="1">
          <a:solidFill>
            <a:schemeClr val="tx2"/>
          </a:solidFill>
          <a:latin typeface="Arial" charset="0"/>
          <a:cs typeface="Arial" charset="0"/>
        </a:defRPr>
      </a:lvl3pPr>
      <a:lvl4pPr algn="l" rtl="0" eaLnBrk="1" fontAlgn="base" hangingPunct="1">
        <a:spcBef>
          <a:spcPct val="0"/>
        </a:spcBef>
        <a:spcAft>
          <a:spcPct val="0"/>
        </a:spcAft>
        <a:defRPr sz="3600" b="1">
          <a:solidFill>
            <a:schemeClr val="tx2"/>
          </a:solidFill>
          <a:latin typeface="Arial" charset="0"/>
          <a:cs typeface="Arial" charset="0"/>
        </a:defRPr>
      </a:lvl4pPr>
      <a:lvl5pPr algn="l" rtl="0" eaLnBrk="1" fontAlgn="base" hangingPunct="1">
        <a:spcBef>
          <a:spcPct val="0"/>
        </a:spcBef>
        <a:spcAft>
          <a:spcPct val="0"/>
        </a:spcAft>
        <a:defRPr sz="3600" b="1">
          <a:solidFill>
            <a:schemeClr val="tx2"/>
          </a:solidFill>
          <a:latin typeface="Arial"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unicef.de/jetzt-rede-ich"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unicef.de/jetzt-rede-ich"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0" dirty="0"/>
              <a:t>UNICEF-Umfrage </a:t>
            </a:r>
            <a:br>
              <a:rPr lang="de-DE" b="0" dirty="0"/>
            </a:br>
            <a:r>
              <a:rPr lang="de-DE" b="0" dirty="0"/>
              <a:t>„My </a:t>
            </a:r>
            <a:r>
              <a:rPr lang="de-DE" b="0" dirty="0" err="1"/>
              <a:t>place</a:t>
            </a:r>
            <a:r>
              <a:rPr lang="de-DE" b="0" dirty="0"/>
              <a:t>, </a:t>
            </a:r>
            <a:r>
              <a:rPr lang="de-DE" b="0" dirty="0" err="1"/>
              <a:t>my</a:t>
            </a:r>
            <a:r>
              <a:rPr lang="de-DE" b="0" dirty="0"/>
              <a:t> </a:t>
            </a:r>
            <a:r>
              <a:rPr lang="de-DE" b="0" dirty="0" err="1"/>
              <a:t>rights</a:t>
            </a:r>
            <a:r>
              <a:rPr lang="de-DE" b="0" dirty="0"/>
              <a:t> – </a:t>
            </a:r>
            <a:br>
              <a:rPr lang="de-DE" b="0" dirty="0"/>
            </a:br>
            <a:r>
              <a:rPr lang="de-DE" b="0" dirty="0"/>
              <a:t>Jetzt rede ich!“</a:t>
            </a:r>
          </a:p>
        </p:txBody>
      </p:sp>
      <p:sp>
        <p:nvSpPr>
          <p:cNvPr id="3" name="Untertitel 2"/>
          <p:cNvSpPr>
            <a:spLocks noGrp="1"/>
          </p:cNvSpPr>
          <p:nvPr>
            <p:ph type="subTitle" idx="1"/>
          </p:nvPr>
        </p:nvSpPr>
        <p:spPr/>
        <p:txBody>
          <a:bodyPr/>
          <a:lstStyle/>
          <a:p>
            <a:r>
              <a:rPr lang="de-DE" dirty="0"/>
              <a:t>Ergebnisse für Deutschland</a:t>
            </a:r>
            <a:endParaRPr lang="de-DE" dirty="0">
              <a:solidFill>
                <a:srgbClr val="FF0000"/>
              </a:solidFill>
            </a:endParaRPr>
          </a:p>
        </p:txBody>
      </p:sp>
      <p:pic>
        <p:nvPicPr>
          <p:cNvPr id="6" name="Grafik 5">
            <a:extLst>
              <a:ext uri="{FF2B5EF4-FFF2-40B4-BE49-F238E27FC236}">
                <a16:creationId xmlns:a16="http://schemas.microsoft.com/office/drawing/2014/main" id="{4A4D83E5-CEAE-0948-9FCA-0888EE393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5589240"/>
            <a:ext cx="2495515" cy="1060704"/>
          </a:xfrm>
          <a:prstGeom prst="rect">
            <a:avLst/>
          </a:prstGeom>
        </p:spPr>
      </p:pic>
    </p:spTree>
    <p:extLst>
      <p:ext uri="{BB962C8B-B14F-4D97-AF65-F5344CB8AC3E}">
        <p14:creationId xmlns:p14="http://schemas.microsoft.com/office/powerpoint/2010/main" val="84822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Bewertung der Spiel-, Sport- und Freizeitmöglichkeiten </a:t>
            </a:r>
          </a:p>
        </p:txBody>
      </p:sp>
      <p:sp>
        <p:nvSpPr>
          <p:cNvPr id="3" name="Inhaltsplatzhalter 2"/>
          <p:cNvSpPr>
            <a:spLocks noGrp="1"/>
          </p:cNvSpPr>
          <p:nvPr>
            <p:ph sz="half" idx="4294967295"/>
          </p:nvPr>
        </p:nvSpPr>
        <p:spPr>
          <a:xfrm>
            <a:off x="4828743" y="1862871"/>
            <a:ext cx="3928047" cy="4014401"/>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lstStyle/>
          <a:p>
            <a:pPr>
              <a:lnSpc>
                <a:spcPts val="2400"/>
              </a:lnSpc>
              <a:spcBef>
                <a:spcPts val="1200"/>
              </a:spcBef>
              <a:buClr>
                <a:srgbClr val="FF00D1"/>
              </a:buClr>
              <a:buFont typeface="Wingdings" pitchFamily="2" charset="2"/>
              <a:buChar char="v"/>
            </a:pPr>
            <a:endParaRPr lang="de-DE" sz="1700" b="1" dirty="0">
              <a:solidFill>
                <a:srgbClr val="FF00D1"/>
              </a:solidFill>
            </a:endParaRPr>
          </a:p>
          <a:p>
            <a:pPr>
              <a:lnSpc>
                <a:spcPts val="2400"/>
              </a:lnSpc>
              <a:spcBef>
                <a:spcPts val="1200"/>
              </a:spcBef>
              <a:buClr>
                <a:srgbClr val="FF00D1"/>
              </a:buClr>
              <a:buFont typeface="Wingdings" pitchFamily="2" charset="2"/>
              <a:buChar char="v"/>
            </a:pPr>
            <a:r>
              <a:rPr lang="de-DE" sz="1700" b="1" dirty="0">
                <a:solidFill>
                  <a:srgbClr val="FF00D1"/>
                </a:solidFill>
              </a:rPr>
              <a:t>Kinder sind Experten </a:t>
            </a:r>
            <a:r>
              <a:rPr lang="de-DE" sz="1700" dirty="0"/>
              <a:t>für die Ausgestaltung von Spiel-, Sport- und Freizeitmöglichkeiten </a:t>
            </a:r>
          </a:p>
          <a:p>
            <a:pPr marL="0" indent="0">
              <a:lnSpc>
                <a:spcPts val="2400"/>
              </a:lnSpc>
              <a:spcBef>
                <a:spcPts val="1200"/>
              </a:spcBef>
              <a:buClr>
                <a:srgbClr val="FF00D1"/>
              </a:buClr>
              <a:buNone/>
            </a:pPr>
            <a:endParaRPr lang="de-DE" sz="1700" dirty="0"/>
          </a:p>
          <a:p>
            <a:pPr>
              <a:lnSpc>
                <a:spcPts val="2400"/>
              </a:lnSpc>
              <a:spcBef>
                <a:spcPts val="1200"/>
              </a:spcBef>
              <a:buClr>
                <a:srgbClr val="FF00D1"/>
              </a:buClr>
              <a:buFont typeface="Wingdings" pitchFamily="2" charset="2"/>
              <a:buChar char="v"/>
            </a:pPr>
            <a:r>
              <a:rPr lang="de-DE" sz="1700" b="1" dirty="0">
                <a:solidFill>
                  <a:srgbClr val="FF00D1"/>
                </a:solidFill>
              </a:rPr>
              <a:t>Die  Bewertung und Planung konkreter Angebote </a:t>
            </a:r>
            <a:r>
              <a:rPr lang="de-DE" sz="1700" dirty="0"/>
              <a:t>sollte zusammen mit Kindern und Jugendlichen erfolgen. </a:t>
            </a:r>
          </a:p>
        </p:txBody>
      </p:sp>
      <p:graphicFrame>
        <p:nvGraphicFramePr>
          <p:cNvPr id="7" name="Bildplatzhalter 6">
            <a:extLst>
              <a:ext uri="{FF2B5EF4-FFF2-40B4-BE49-F238E27FC236}">
                <a16:creationId xmlns:a16="http://schemas.microsoft.com/office/drawing/2014/main" id="{F705A52F-20DB-4C67-9A89-B678428B7CDE}"/>
              </a:ext>
            </a:extLst>
          </p:cNvPr>
          <p:cNvGraphicFramePr>
            <a:graphicFrameLocks noGrp="1"/>
          </p:cNvGraphicFramePr>
          <p:nvPr>
            <p:ph type="pic" sz="quarter" idx="13"/>
            <p:extLst>
              <p:ext uri="{D42A27DB-BD31-4B8C-83A1-F6EECF244321}">
                <p14:modId xmlns:p14="http://schemas.microsoft.com/office/powerpoint/2010/main" val="2111525968"/>
              </p:ext>
            </p:extLst>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65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0" dirty="0"/>
              <a:t>Ergebnisse zum Thema Schule</a:t>
            </a:r>
          </a:p>
        </p:txBody>
      </p:sp>
    </p:spTree>
    <p:extLst>
      <p:ext uri="{BB962C8B-B14F-4D97-AF65-F5344CB8AC3E}">
        <p14:creationId xmlns:p14="http://schemas.microsoft.com/office/powerpoint/2010/main" val="24502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601" y="202630"/>
            <a:ext cx="7713664" cy="1143000"/>
          </a:xfrm>
        </p:spPr>
        <p:txBody>
          <a:bodyPr/>
          <a:lstStyle/>
          <a:p>
            <a:r>
              <a:rPr lang="de-DE" dirty="0"/>
              <a:t>Veränderungswünsche von Kindern und Jugendlichen in Deutschland</a:t>
            </a:r>
          </a:p>
        </p:txBody>
      </p:sp>
      <p:sp>
        <p:nvSpPr>
          <p:cNvPr id="5" name="Textplatzhalter 4"/>
          <p:cNvSpPr>
            <a:spLocks noGrp="1"/>
          </p:cNvSpPr>
          <p:nvPr>
            <p:ph type="body" sz="quarter" idx="14"/>
          </p:nvPr>
        </p:nvSpPr>
        <p:spPr>
          <a:xfrm>
            <a:off x="683568" y="1727024"/>
            <a:ext cx="3312000" cy="4654304"/>
          </a:xfrm>
        </p:spPr>
        <p:txBody>
          <a:bodyPr/>
          <a:lstStyle/>
          <a:p>
            <a:r>
              <a:rPr lang="de-DE" sz="1700" dirty="0"/>
              <a:t>Wenn du Schulleiterin/ Schulleiter wärst, was würdest du </a:t>
            </a:r>
            <a:r>
              <a:rPr lang="de-DE" sz="1700" b="1" dirty="0">
                <a:solidFill>
                  <a:srgbClr val="FF00D1"/>
                </a:solidFill>
              </a:rPr>
              <a:t>als Erstes für Kinder und Jugendliche ändern</a:t>
            </a:r>
            <a:r>
              <a:rPr lang="de-DE" sz="1700" dirty="0"/>
              <a:t>? </a:t>
            </a:r>
          </a:p>
          <a:p>
            <a:pPr marL="342900" indent="-342900">
              <a:buFont typeface="+mj-lt"/>
              <a:buAutoNum type="arabicPeriod"/>
            </a:pPr>
            <a:r>
              <a:rPr lang="de-DE" sz="1600" dirty="0"/>
              <a:t>Unterrichtszeiten</a:t>
            </a:r>
          </a:p>
          <a:p>
            <a:pPr marL="342900" indent="-342900">
              <a:buFont typeface="+mj-lt"/>
              <a:buAutoNum type="arabicPeriod"/>
            </a:pPr>
            <a:r>
              <a:rPr lang="de-DE" sz="1600" dirty="0"/>
              <a:t>Bessere Verpflegung (Essen &amp; Trinken)</a:t>
            </a:r>
          </a:p>
          <a:p>
            <a:pPr marL="342900" indent="-342900">
              <a:buFont typeface="+mj-lt"/>
              <a:buAutoNum type="arabicPeriod"/>
            </a:pPr>
            <a:r>
              <a:rPr lang="de-DE" sz="1600" dirty="0"/>
              <a:t>Renovierung der Schulgebäude</a:t>
            </a:r>
          </a:p>
          <a:p>
            <a:pPr marL="342900" indent="-342900">
              <a:buFont typeface="+mj-lt"/>
              <a:buAutoNum type="arabicPeriod"/>
            </a:pPr>
            <a:r>
              <a:rPr lang="de-DE" sz="1600" dirty="0"/>
              <a:t>Mehr Freizeit für Schüler/innen</a:t>
            </a:r>
          </a:p>
          <a:p>
            <a:pPr marL="342900" indent="-342900">
              <a:buFont typeface="+mj-lt"/>
              <a:buAutoNum type="arabicPeriod"/>
            </a:pPr>
            <a:r>
              <a:rPr lang="de-DE" sz="1600" dirty="0"/>
              <a:t>Mehr Mitsprache in der Schule</a:t>
            </a:r>
          </a:p>
          <a:p>
            <a:endParaRPr lang="de-DE" sz="1600" dirty="0"/>
          </a:p>
        </p:txBody>
      </p:sp>
      <p:sp>
        <p:nvSpPr>
          <p:cNvPr id="6" name="Inhaltsplatzhalter 2"/>
          <p:cNvSpPr>
            <a:spLocks noGrp="1"/>
          </p:cNvSpPr>
          <p:nvPr>
            <p:ph sz="half" idx="4294967295"/>
          </p:nvPr>
        </p:nvSpPr>
        <p:spPr>
          <a:xfrm>
            <a:off x="4395093" y="2348880"/>
            <a:ext cx="4116215" cy="3096344"/>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noAutofit/>
          </a:bodyPr>
          <a:lstStyle/>
          <a:p>
            <a:pPr lvl="1"/>
            <a:endParaRPr lang="de-DE" sz="1700" dirty="0"/>
          </a:p>
          <a:p>
            <a:pPr lvl="1"/>
            <a:r>
              <a:rPr lang="de-DE" sz="1700" dirty="0"/>
              <a:t>Kinder und Jugendliche fordern </a:t>
            </a:r>
            <a:r>
              <a:rPr lang="de-DE" sz="1700" b="1" dirty="0">
                <a:solidFill>
                  <a:srgbClr val="FF00D1"/>
                </a:solidFill>
              </a:rPr>
              <a:t>konkrete Veränderungen.</a:t>
            </a:r>
          </a:p>
          <a:p>
            <a:endParaRPr lang="de-DE" sz="1700" dirty="0"/>
          </a:p>
          <a:p>
            <a:r>
              <a:rPr lang="de-DE" sz="1700" dirty="0"/>
              <a:t>Kinder wissen, was für sie wichtig ist. Deshalb sollte </a:t>
            </a:r>
            <a:r>
              <a:rPr lang="de-DE" sz="1700" b="1" dirty="0">
                <a:solidFill>
                  <a:srgbClr val="FF00D1"/>
                </a:solidFill>
              </a:rPr>
              <a:t>ihre Meinung ernst genommen werden</a:t>
            </a:r>
            <a:r>
              <a:rPr lang="de-DE" sz="1700" dirty="0"/>
              <a:t>. </a:t>
            </a:r>
          </a:p>
          <a:p>
            <a:pPr lvl="1">
              <a:lnSpc>
                <a:spcPct val="150000"/>
              </a:lnSpc>
            </a:pPr>
            <a:endParaRPr lang="de-DE" sz="2900" dirty="0"/>
          </a:p>
        </p:txBody>
      </p:sp>
    </p:spTree>
    <p:extLst>
      <p:ext uri="{BB962C8B-B14F-4D97-AF65-F5344CB8AC3E}">
        <p14:creationId xmlns:p14="http://schemas.microsoft.com/office/powerpoint/2010/main" val="4835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Respekt, Sicherheit und Vertrauenspersonen in Schulen </a:t>
            </a:r>
          </a:p>
        </p:txBody>
      </p:sp>
      <p:sp>
        <p:nvSpPr>
          <p:cNvPr id="4" name="Textplatzhalter 3">
            <a:extLst>
              <a:ext uri="{FF2B5EF4-FFF2-40B4-BE49-F238E27FC236}">
                <a16:creationId xmlns:a16="http://schemas.microsoft.com/office/drawing/2014/main" id="{E7ECC52D-49F9-4544-A77C-C992AA3C01EC}"/>
              </a:ext>
            </a:extLst>
          </p:cNvPr>
          <p:cNvSpPr>
            <a:spLocks noGrp="1"/>
          </p:cNvSpPr>
          <p:nvPr>
            <p:ph type="body" sz="quarter" idx="14"/>
          </p:nvPr>
        </p:nvSpPr>
        <p:spPr/>
        <p:txBody>
          <a:bodyPr/>
          <a:lstStyle/>
          <a:p>
            <a:endParaRPr lang="de-DE"/>
          </a:p>
        </p:txBody>
      </p:sp>
      <p:sp>
        <p:nvSpPr>
          <p:cNvPr id="6" name="Inhaltsplatzhalter 5">
            <a:extLst>
              <a:ext uri="{FF2B5EF4-FFF2-40B4-BE49-F238E27FC236}">
                <a16:creationId xmlns:a16="http://schemas.microsoft.com/office/drawing/2014/main" id="{E9CF66D2-7370-4045-9714-8CA55A867FAC}"/>
              </a:ext>
            </a:extLst>
          </p:cNvPr>
          <p:cNvSpPr>
            <a:spLocks noGrp="1"/>
          </p:cNvSpPr>
          <p:nvPr>
            <p:ph sz="half" idx="18"/>
          </p:nvPr>
        </p:nvSpPr>
        <p:spPr/>
        <p:txBody>
          <a:bodyPr/>
          <a:lstStyle/>
          <a:p>
            <a:r>
              <a:rPr lang="de-DE" sz="1700" dirty="0"/>
              <a:t>Die </a:t>
            </a:r>
            <a:r>
              <a:rPr lang="de-DE" sz="1700" b="1" dirty="0">
                <a:solidFill>
                  <a:srgbClr val="FF00D1"/>
                </a:solidFill>
              </a:rPr>
              <a:t>meisten</a:t>
            </a:r>
            <a:r>
              <a:rPr lang="de-DE" sz="1700" dirty="0"/>
              <a:t> Schülerinnen und Schüler fühlen sich in ihrer Schule </a:t>
            </a:r>
            <a:r>
              <a:rPr lang="de-DE" sz="1700" b="1" dirty="0">
                <a:solidFill>
                  <a:srgbClr val="FF00D1"/>
                </a:solidFill>
              </a:rPr>
              <a:t>sicher, respektiert und geachtet.</a:t>
            </a:r>
          </a:p>
          <a:p>
            <a:pPr lvl="2">
              <a:lnSpc>
                <a:spcPts val="1700"/>
              </a:lnSpc>
              <a:spcAft>
                <a:spcPts val="0"/>
              </a:spcAft>
            </a:pPr>
            <a:r>
              <a:rPr lang="de-DE" sz="1500" dirty="0"/>
              <a:t>Die Situation von denjenigen, die sich nicht sicher, respektier und geachtet fühlen, muss</a:t>
            </a:r>
            <a:r>
              <a:rPr lang="de-DE" sz="1500" b="1" dirty="0">
                <a:solidFill>
                  <a:srgbClr val="FF00D1"/>
                </a:solidFill>
              </a:rPr>
              <a:t> verbessert werden</a:t>
            </a:r>
            <a:r>
              <a:rPr lang="de-DE" sz="1500" dirty="0"/>
              <a:t>.</a:t>
            </a:r>
          </a:p>
          <a:p>
            <a:r>
              <a:rPr lang="de-DE" sz="1700" b="1" dirty="0">
                <a:solidFill>
                  <a:srgbClr val="FF00D1"/>
                </a:solidFill>
              </a:rPr>
              <a:t>Vertrauenspersonen</a:t>
            </a:r>
            <a:r>
              <a:rPr lang="de-DE" sz="1700" dirty="0"/>
              <a:t> an Schulen sind </a:t>
            </a:r>
            <a:r>
              <a:rPr lang="de-DE" sz="1700" b="1" dirty="0">
                <a:solidFill>
                  <a:srgbClr val="FF00D1"/>
                </a:solidFill>
              </a:rPr>
              <a:t>weit verbreitet</a:t>
            </a:r>
            <a:r>
              <a:rPr lang="de-DE" sz="1700" dirty="0"/>
              <a:t>.</a:t>
            </a:r>
          </a:p>
          <a:p>
            <a:pPr lvl="2">
              <a:lnSpc>
                <a:spcPts val="1700"/>
              </a:lnSpc>
              <a:spcAft>
                <a:spcPts val="0"/>
              </a:spcAft>
            </a:pPr>
            <a:r>
              <a:rPr lang="de-DE" sz="1500" dirty="0"/>
              <a:t>Die Schülerinnen und Schüler, die nicht wissen an wen sie sich wenden können, wenn sie Hilfe brauchen, müssen </a:t>
            </a:r>
            <a:r>
              <a:rPr lang="de-DE" sz="1500" b="1" dirty="0">
                <a:solidFill>
                  <a:srgbClr val="FF00D1"/>
                </a:solidFill>
              </a:rPr>
              <a:t>gezielt erreicht werden</a:t>
            </a:r>
            <a:r>
              <a:rPr lang="de-DE" sz="1500" dirty="0"/>
              <a:t>.</a:t>
            </a:r>
          </a:p>
          <a:p>
            <a:endParaRPr lang="de-DE" dirty="0"/>
          </a:p>
        </p:txBody>
      </p:sp>
      <p:graphicFrame>
        <p:nvGraphicFramePr>
          <p:cNvPr id="8" name="Bildplatzhalter 7">
            <a:extLst>
              <a:ext uri="{FF2B5EF4-FFF2-40B4-BE49-F238E27FC236}">
                <a16:creationId xmlns:a16="http://schemas.microsoft.com/office/drawing/2014/main" id="{1D2E0AA0-DB1D-4F1D-B43D-74B77049BEC9}"/>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684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Mobbingerfahrungen</a:t>
            </a:r>
          </a:p>
        </p:txBody>
      </p:sp>
      <p:sp>
        <p:nvSpPr>
          <p:cNvPr id="6" name="Inhaltsplatzhalter 2"/>
          <p:cNvSpPr txBox="1">
            <a:spLocks/>
          </p:cNvSpPr>
          <p:nvPr/>
        </p:nvSpPr>
        <p:spPr bwMode="auto">
          <a:xfrm>
            <a:off x="4847531" y="1772816"/>
            <a:ext cx="3928047" cy="4608512"/>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900" dirty="0"/>
          </a:p>
          <a:p>
            <a:r>
              <a:rPr lang="de-DE" sz="1700" dirty="0"/>
              <a:t>Die </a:t>
            </a:r>
            <a:r>
              <a:rPr lang="de-DE" sz="1700" b="1" dirty="0">
                <a:solidFill>
                  <a:srgbClr val="FF00D1"/>
                </a:solidFill>
              </a:rPr>
              <a:t>Erfahrung von Mobbing </a:t>
            </a:r>
            <a:r>
              <a:rPr lang="de-DE" sz="1700" dirty="0"/>
              <a:t>(wie hier definiert) ist </a:t>
            </a:r>
            <a:r>
              <a:rPr lang="de-DE" sz="1700" b="1" dirty="0">
                <a:solidFill>
                  <a:srgbClr val="FF00D1"/>
                </a:solidFill>
              </a:rPr>
              <a:t>hoch.</a:t>
            </a:r>
          </a:p>
          <a:p>
            <a:endParaRPr lang="de-DE" sz="100" b="1" dirty="0">
              <a:solidFill>
                <a:srgbClr val="FF00D1"/>
              </a:solidFill>
            </a:endParaRPr>
          </a:p>
          <a:p>
            <a:r>
              <a:rPr lang="de-DE" sz="1700" dirty="0"/>
              <a:t>Das Problem besteht vor allem </a:t>
            </a:r>
            <a:r>
              <a:rPr lang="de-DE" sz="1700" b="1" dirty="0">
                <a:solidFill>
                  <a:srgbClr val="FF00D1"/>
                </a:solidFill>
              </a:rPr>
              <a:t>in der Schule und auf dem Schulweg.</a:t>
            </a:r>
            <a:r>
              <a:rPr lang="de-DE" sz="1700" dirty="0"/>
              <a:t> </a:t>
            </a:r>
          </a:p>
          <a:p>
            <a:pPr marL="252000" lvl="2" indent="0">
              <a:spcAft>
                <a:spcPts val="0"/>
              </a:spcAft>
              <a:buNone/>
            </a:pPr>
            <a:endParaRPr lang="de-DE" sz="100" dirty="0"/>
          </a:p>
          <a:p>
            <a:r>
              <a:rPr lang="de-DE" sz="1700" dirty="0"/>
              <a:t>Schulen sollten </a:t>
            </a:r>
            <a:r>
              <a:rPr lang="de-DE" sz="1700" b="1" dirty="0">
                <a:solidFill>
                  <a:srgbClr val="FF00D1"/>
                </a:solidFill>
              </a:rPr>
              <a:t>Mobbing aktiv gemeinsam mit den Schülerinnen und Schülern entgegenwirken.</a:t>
            </a:r>
          </a:p>
        </p:txBody>
      </p:sp>
      <p:graphicFrame>
        <p:nvGraphicFramePr>
          <p:cNvPr id="8" name="Bildplatzhalter 7">
            <a:extLst>
              <a:ext uri="{FF2B5EF4-FFF2-40B4-BE49-F238E27FC236}">
                <a16:creationId xmlns:a16="http://schemas.microsoft.com/office/drawing/2014/main" id="{95B1B8D3-63E8-4EFB-AE5C-2D78B8B5C09F}"/>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049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Mitbestimmung in der Schule</a:t>
            </a:r>
            <a:br>
              <a:rPr lang="de-DE" dirty="0"/>
            </a:br>
            <a:endParaRPr lang="de-DE" dirty="0"/>
          </a:p>
        </p:txBody>
      </p:sp>
      <p:sp>
        <p:nvSpPr>
          <p:cNvPr id="7" name="Inhaltsplatzhalter 2"/>
          <p:cNvSpPr txBox="1">
            <a:spLocks/>
          </p:cNvSpPr>
          <p:nvPr/>
        </p:nvSpPr>
        <p:spPr bwMode="auto">
          <a:xfrm>
            <a:off x="4860032" y="2460511"/>
            <a:ext cx="3928047" cy="3744416"/>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700" dirty="0"/>
          </a:p>
          <a:p>
            <a:r>
              <a:rPr lang="de-DE" sz="1700" dirty="0"/>
              <a:t>Kinder und Jugendliche </a:t>
            </a:r>
            <a:r>
              <a:rPr lang="de-DE" sz="1700" b="1" dirty="0">
                <a:solidFill>
                  <a:srgbClr val="FF00D1"/>
                </a:solidFill>
              </a:rPr>
              <a:t>dürfen hauptsächlich die Klassen-sprecherin oder den Klassen-sprecher </a:t>
            </a:r>
            <a:r>
              <a:rPr lang="de-DE" sz="1700" dirty="0"/>
              <a:t>mitbestimmen. </a:t>
            </a:r>
          </a:p>
          <a:p>
            <a:pPr>
              <a:spcBef>
                <a:spcPts val="1800"/>
              </a:spcBef>
            </a:pPr>
            <a:endParaRPr lang="de-DE" dirty="0"/>
          </a:p>
          <a:p>
            <a:pPr>
              <a:spcBef>
                <a:spcPts val="1800"/>
              </a:spcBef>
            </a:pPr>
            <a:r>
              <a:rPr lang="de-DE" sz="1700" dirty="0"/>
              <a:t>Andere </a:t>
            </a:r>
            <a:r>
              <a:rPr lang="de-DE" sz="1700" b="1" dirty="0">
                <a:solidFill>
                  <a:srgbClr val="FF00D1"/>
                </a:solidFill>
              </a:rPr>
              <a:t>Möglichkeiten der Mitbestimmung in Schulen sollten ausgebaut werden.</a:t>
            </a:r>
            <a:r>
              <a:rPr lang="de-DE" sz="1700" dirty="0"/>
              <a:t> </a:t>
            </a:r>
          </a:p>
          <a:p>
            <a:endParaRPr lang="de-DE" sz="1700" dirty="0"/>
          </a:p>
        </p:txBody>
      </p:sp>
      <p:graphicFrame>
        <p:nvGraphicFramePr>
          <p:cNvPr id="9" name="Bildplatzhalter 8">
            <a:extLst>
              <a:ext uri="{FF2B5EF4-FFF2-40B4-BE49-F238E27FC236}">
                <a16:creationId xmlns:a16="http://schemas.microsoft.com/office/drawing/2014/main" id="{B45057B5-A988-4EED-9EE5-3CF7F4BF8C83}"/>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80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Mitbestimmung in der Schule</a:t>
            </a:r>
            <a:br>
              <a:rPr lang="de-DE" dirty="0"/>
            </a:br>
            <a:endParaRPr lang="de-DE" dirty="0"/>
          </a:p>
        </p:txBody>
      </p:sp>
      <p:sp>
        <p:nvSpPr>
          <p:cNvPr id="6" name="Inhaltsplatzhalter 2"/>
          <p:cNvSpPr txBox="1">
            <a:spLocks/>
          </p:cNvSpPr>
          <p:nvPr/>
        </p:nvSpPr>
        <p:spPr bwMode="auto">
          <a:xfrm>
            <a:off x="4788024" y="2208734"/>
            <a:ext cx="3928047" cy="4085883"/>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700" dirty="0"/>
          </a:p>
          <a:p>
            <a:r>
              <a:rPr lang="de-DE" sz="1700" dirty="0"/>
              <a:t>Der </a:t>
            </a:r>
            <a:r>
              <a:rPr lang="de-DE" sz="1700" b="1" dirty="0">
                <a:solidFill>
                  <a:srgbClr val="FF00D1"/>
                </a:solidFill>
              </a:rPr>
              <a:t>Wunsch nach Mitbestimmung in der Schule ist sehr hoch.</a:t>
            </a:r>
          </a:p>
          <a:p>
            <a:pPr marL="0" indent="0">
              <a:buNone/>
            </a:pPr>
            <a:endParaRPr lang="de-DE" sz="1700" dirty="0"/>
          </a:p>
          <a:p>
            <a:r>
              <a:rPr lang="de-DE" sz="1700" dirty="0"/>
              <a:t>Schulen können das Interesse der Schülerinnen und Schüler an Mitbestimmung nutzen, um die </a:t>
            </a:r>
            <a:r>
              <a:rPr lang="de-DE" sz="1700" b="1" dirty="0">
                <a:solidFill>
                  <a:srgbClr val="FF00D1"/>
                </a:solidFill>
              </a:rPr>
              <a:t>Schule und den Unterricht gemeinsam zu gestalten.</a:t>
            </a:r>
          </a:p>
          <a:p>
            <a:endParaRPr lang="de-DE" sz="1700" b="1" dirty="0">
              <a:solidFill>
                <a:srgbClr val="FF00D1"/>
              </a:solidFill>
            </a:endParaRPr>
          </a:p>
        </p:txBody>
      </p:sp>
      <p:graphicFrame>
        <p:nvGraphicFramePr>
          <p:cNvPr id="10" name="Bildplatzhalter 9">
            <a:extLst>
              <a:ext uri="{FF2B5EF4-FFF2-40B4-BE49-F238E27FC236}">
                <a16:creationId xmlns:a16="http://schemas.microsoft.com/office/drawing/2014/main" id="{15695DD8-F8EB-483C-A337-7574F5F2417A}"/>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22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Mitbestimmung in der Schule</a:t>
            </a:r>
            <a:br>
              <a:rPr lang="de-DE" dirty="0"/>
            </a:br>
            <a:endParaRPr lang="de-DE" dirty="0"/>
          </a:p>
        </p:txBody>
      </p:sp>
      <p:sp>
        <p:nvSpPr>
          <p:cNvPr id="6" name="Inhaltsplatzhalter 2"/>
          <p:cNvSpPr txBox="1">
            <a:spLocks/>
          </p:cNvSpPr>
          <p:nvPr/>
        </p:nvSpPr>
        <p:spPr bwMode="auto">
          <a:xfrm>
            <a:off x="4716016" y="2281848"/>
            <a:ext cx="3928047" cy="4027745"/>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700" b="1" dirty="0">
              <a:solidFill>
                <a:srgbClr val="FF00D1"/>
              </a:solidFill>
            </a:endParaRPr>
          </a:p>
          <a:p>
            <a:r>
              <a:rPr lang="de-DE" sz="1700" b="1" dirty="0">
                <a:solidFill>
                  <a:srgbClr val="FF00D1"/>
                </a:solidFill>
              </a:rPr>
              <a:t>Die Kinderrechtebildung erreicht noch nicht jedes Kind.</a:t>
            </a:r>
          </a:p>
          <a:p>
            <a:endParaRPr lang="de-DE" sz="1700" dirty="0"/>
          </a:p>
          <a:p>
            <a:r>
              <a:rPr lang="de-DE" sz="1700" b="1" dirty="0">
                <a:solidFill>
                  <a:srgbClr val="FF00D1"/>
                </a:solidFill>
              </a:rPr>
              <a:t>Kinderrechte sollten vermittelt  und aktiv an Schulen gelebt werden.</a:t>
            </a:r>
            <a:r>
              <a:rPr lang="de-DE" sz="1700" dirty="0"/>
              <a:t> </a:t>
            </a:r>
          </a:p>
          <a:p>
            <a:pPr lvl="2"/>
            <a:r>
              <a:rPr lang="de-DE" sz="1500" dirty="0"/>
              <a:t>z.B. durch mehr Beteiligung der Kinder- und Jugendlichen</a:t>
            </a:r>
          </a:p>
          <a:p>
            <a:pPr lvl="2"/>
            <a:endParaRPr lang="de-DE" sz="1500" dirty="0"/>
          </a:p>
        </p:txBody>
      </p:sp>
      <p:graphicFrame>
        <p:nvGraphicFramePr>
          <p:cNvPr id="10" name="Bildplatzhalter 9">
            <a:extLst>
              <a:ext uri="{FF2B5EF4-FFF2-40B4-BE49-F238E27FC236}">
                <a16:creationId xmlns:a16="http://schemas.microsoft.com/office/drawing/2014/main" id="{80C9DBD6-0981-45AC-B4A9-1A2F8DD2E9D2}"/>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37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Gemeinsame Diskussion</a:t>
            </a:r>
          </a:p>
        </p:txBody>
      </p:sp>
      <p:sp>
        <p:nvSpPr>
          <p:cNvPr id="4" name="Inhaltsplatzhalter 2"/>
          <p:cNvSpPr txBox="1">
            <a:spLocks/>
          </p:cNvSpPr>
          <p:nvPr/>
        </p:nvSpPr>
        <p:spPr bwMode="auto">
          <a:xfrm>
            <a:off x="827584" y="2492896"/>
            <a:ext cx="7756229" cy="2592288"/>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400" kern="1200">
                <a:solidFill>
                  <a:schemeClr val="tx1"/>
                </a:solidFill>
                <a:latin typeface="Arial" pitchFamily="34" charset="0"/>
                <a:ea typeface="+mn-ea"/>
                <a:cs typeface="Arial" pitchFamily="34" charset="0"/>
              </a:defRPr>
            </a:lvl1pPr>
            <a:lvl2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720000" indent="-468000" algn="l" rtl="0" eaLnBrk="1" fontAlgn="base" hangingPunct="1">
              <a:lnSpc>
                <a:spcPts val="2400"/>
              </a:lnSpc>
              <a:spcBef>
                <a:spcPts val="1200"/>
              </a:spcBef>
              <a:spcAft>
                <a:spcPts val="1200"/>
              </a:spcAft>
              <a:buClr>
                <a:srgbClr val="FF00D1"/>
              </a:buClr>
              <a:buFont typeface="Wingdings" panose="05000000000000000000" pitchFamily="2" charset="2"/>
              <a:buChar char="v"/>
              <a:tabLst>
                <a:tab pos="180000" algn="l"/>
              </a:tabLst>
              <a:defRPr kern="1200">
                <a:solidFill>
                  <a:schemeClr val="tx1"/>
                </a:solidFill>
                <a:latin typeface="Arial" pitchFamily="34" charset="0"/>
                <a:ea typeface="+mn-ea"/>
                <a:cs typeface="Arial" pitchFamily="34" charset="0"/>
              </a:defRPr>
            </a:lvl3pPr>
            <a:lvl4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600" kern="1200">
                <a:solidFill>
                  <a:schemeClr val="tx1"/>
                </a:solidFill>
                <a:latin typeface="Arial" pitchFamily="34" charset="0"/>
                <a:ea typeface="+mn-ea"/>
                <a:cs typeface="Arial" pitchFamily="34" charset="0"/>
              </a:defRPr>
            </a:lvl4pPr>
            <a:lvl5pPr marL="284400" indent="-284400" algn="l" rtl="0" eaLnBrk="1" fontAlgn="base" hangingPunct="1">
              <a:lnSpc>
                <a:spcPts val="2400"/>
              </a:lnSpc>
              <a:spcBef>
                <a:spcPts val="1200"/>
              </a:spcBef>
              <a:spcAft>
                <a:spcPct val="0"/>
              </a:spcAft>
              <a:buClr>
                <a:srgbClr val="FF00D1"/>
              </a:buClr>
              <a:buFont typeface="Wingdings" panose="05000000000000000000" pitchFamily="2" charset="2"/>
              <a:buChar char="v"/>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spcAft>
                <a:spcPts val="0"/>
              </a:spcAft>
            </a:pPr>
            <a:endParaRPr lang="de-DE" sz="1700" dirty="0"/>
          </a:p>
          <a:p>
            <a:pPr lvl="0">
              <a:spcAft>
                <a:spcPts val="1200"/>
              </a:spcAft>
            </a:pPr>
            <a:r>
              <a:rPr lang="de-DE" sz="1700" dirty="0"/>
              <a:t>Diskutieren Sie gemeinsam die </a:t>
            </a:r>
            <a:r>
              <a:rPr lang="de-DE" sz="1700" b="1" dirty="0">
                <a:solidFill>
                  <a:srgbClr val="FF00D1"/>
                </a:solidFill>
              </a:rPr>
              <a:t>wichtigsten Ergebnisse </a:t>
            </a:r>
            <a:r>
              <a:rPr lang="de-DE" sz="1700" dirty="0"/>
              <a:t>aus dieser Befragung für Musterstadt.</a:t>
            </a:r>
          </a:p>
          <a:p>
            <a:pPr lvl="0">
              <a:spcAft>
                <a:spcPts val="1200"/>
              </a:spcAft>
            </a:pPr>
            <a:r>
              <a:rPr lang="de-DE" sz="1700" dirty="0"/>
              <a:t>Überlegen Sie, wie sich Kinder und Jugendliche</a:t>
            </a:r>
            <a:r>
              <a:rPr lang="de-DE" sz="1700" b="1" dirty="0">
                <a:solidFill>
                  <a:srgbClr val="FF00D1"/>
                </a:solidFill>
              </a:rPr>
              <a:t> beteiligen </a:t>
            </a:r>
            <a:r>
              <a:rPr lang="de-DE" sz="1700" dirty="0"/>
              <a:t>können, damit </a:t>
            </a:r>
            <a:r>
              <a:rPr lang="de-DE" sz="1700" b="1" dirty="0">
                <a:solidFill>
                  <a:srgbClr val="FF00D1"/>
                </a:solidFill>
              </a:rPr>
              <a:t>ihre Wünsche und Ideen besser gehört und verwirklicht werden</a:t>
            </a:r>
            <a:r>
              <a:rPr lang="de-DE" sz="1700" dirty="0"/>
              <a:t>. </a:t>
            </a:r>
          </a:p>
          <a:p>
            <a:pPr lvl="0">
              <a:lnSpc>
                <a:spcPts val="4000"/>
              </a:lnSpc>
            </a:pPr>
            <a:endParaRPr lang="de-DE" b="1" dirty="0"/>
          </a:p>
        </p:txBody>
      </p:sp>
    </p:spTree>
    <p:extLst>
      <p:ext uri="{BB962C8B-B14F-4D97-AF65-F5344CB8AC3E}">
        <p14:creationId xmlns:p14="http://schemas.microsoft.com/office/powerpoint/2010/main" val="18735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Beispiele für Mögliche Beteiligungsformate  </a:t>
            </a:r>
            <a:br>
              <a:rPr lang="de-DE" dirty="0"/>
            </a:br>
            <a:endParaRPr lang="de-DE" dirty="0"/>
          </a:p>
        </p:txBody>
      </p:sp>
      <p:sp>
        <p:nvSpPr>
          <p:cNvPr id="9" name="Textplatzhalter 8"/>
          <p:cNvSpPr>
            <a:spLocks noGrp="1"/>
          </p:cNvSpPr>
          <p:nvPr>
            <p:ph type="body" sz="quarter" idx="14"/>
          </p:nvPr>
        </p:nvSpPr>
        <p:spPr>
          <a:xfrm>
            <a:off x="323528" y="5949280"/>
            <a:ext cx="3312000" cy="287338"/>
          </a:xfrm>
        </p:spPr>
        <p:txBody>
          <a:bodyPr/>
          <a:lstStyle/>
          <a:p>
            <a:r>
              <a:rPr lang="de-DE" sz="800" dirty="0"/>
              <a:t>Quelle: Kinderfreundliche Version der UN-Kinderrechtskonvention</a:t>
            </a:r>
          </a:p>
        </p:txBody>
      </p:sp>
      <p:sp>
        <p:nvSpPr>
          <p:cNvPr id="10" name="Inhaltsplatzhalter 2"/>
          <p:cNvSpPr>
            <a:spLocks noGrp="1"/>
          </p:cNvSpPr>
          <p:nvPr>
            <p:ph sz="half" idx="4294967295"/>
          </p:nvPr>
        </p:nvSpPr>
        <p:spPr>
          <a:xfrm>
            <a:off x="4644008" y="1600200"/>
            <a:ext cx="3784031" cy="4593771"/>
          </a:xfrm>
          <a:custGeom>
            <a:avLst/>
            <a:gdLst>
              <a:gd name="connsiteX0" fmla="*/ 0 w 3784031"/>
              <a:gd name="connsiteY0" fmla="*/ 0 h 4349080"/>
              <a:gd name="connsiteX1" fmla="*/ 3784031 w 3784031"/>
              <a:gd name="connsiteY1" fmla="*/ 0 h 4349080"/>
              <a:gd name="connsiteX2" fmla="*/ 3784031 w 3784031"/>
              <a:gd name="connsiteY2" fmla="*/ 4349080 h 4349080"/>
              <a:gd name="connsiteX3" fmla="*/ 0 w 3784031"/>
              <a:gd name="connsiteY3" fmla="*/ 4349080 h 4349080"/>
              <a:gd name="connsiteX4" fmla="*/ 0 w 3784031"/>
              <a:gd name="connsiteY4" fmla="*/ 0 h 434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031" h="4349080" fill="none" extrusionOk="0">
                <a:moveTo>
                  <a:pt x="0" y="0"/>
                </a:moveTo>
                <a:cubicBezTo>
                  <a:pt x="1771946" y="-49533"/>
                  <a:pt x="2459598" y="-14809"/>
                  <a:pt x="3784031" y="0"/>
                </a:cubicBezTo>
                <a:cubicBezTo>
                  <a:pt x="3871670" y="799808"/>
                  <a:pt x="3711352" y="3528028"/>
                  <a:pt x="3784031" y="4349080"/>
                </a:cubicBezTo>
                <a:cubicBezTo>
                  <a:pt x="2514344" y="4300849"/>
                  <a:pt x="1554272" y="4433535"/>
                  <a:pt x="0" y="4349080"/>
                </a:cubicBezTo>
                <a:cubicBezTo>
                  <a:pt x="-38581" y="3442368"/>
                  <a:pt x="63341" y="577760"/>
                  <a:pt x="0" y="0"/>
                </a:cubicBezTo>
                <a:close/>
              </a:path>
              <a:path w="3784031" h="4349080" stroke="0" extrusionOk="0">
                <a:moveTo>
                  <a:pt x="0" y="0"/>
                </a:moveTo>
                <a:cubicBezTo>
                  <a:pt x="1407943" y="118645"/>
                  <a:pt x="1960911" y="116012"/>
                  <a:pt x="3784031" y="0"/>
                </a:cubicBezTo>
                <a:cubicBezTo>
                  <a:pt x="3651149" y="451026"/>
                  <a:pt x="3868982" y="3852996"/>
                  <a:pt x="3784031" y="4349080"/>
                </a:cubicBezTo>
                <a:cubicBezTo>
                  <a:pt x="2804412" y="4483680"/>
                  <a:pt x="452837" y="4191884"/>
                  <a:pt x="0" y="4349080"/>
                </a:cubicBezTo>
                <a:cubicBezTo>
                  <a:pt x="-20187" y="3428396"/>
                  <a:pt x="-152480" y="1995562"/>
                  <a:pt x="0" y="0"/>
                </a:cubicBezTo>
                <a:close/>
              </a:path>
            </a:pathLst>
          </a:custGeom>
          <a:noFill/>
          <a:ln>
            <a:solidFill>
              <a:srgbClr val="FFC000"/>
            </a:solidFill>
            <a:prstDash val="solid"/>
            <a:extLst>
              <a:ext uri="{C807C97D-BFC1-408E-A445-0C87EB9F89A2}">
                <ask:lineSketchStyleProps xmlns="" xmlns:ask="http://schemas.microsoft.com/office/drawing/2018/sketchyshapes" sd="1219033472">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a:noAutofit/>
          </a:bodyPr>
          <a:lstStyle/>
          <a:p>
            <a:pPr lvl="0">
              <a:lnSpc>
                <a:spcPts val="1800"/>
              </a:lnSpc>
              <a:spcBef>
                <a:spcPts val="900"/>
              </a:spcBef>
              <a:buClr>
                <a:srgbClr val="FF00D1"/>
              </a:buClr>
              <a:buFont typeface="Wingdings" pitchFamily="2" charset="2"/>
              <a:buChar char="v"/>
            </a:pPr>
            <a:endParaRPr lang="de-DE" sz="1000" b="1" dirty="0">
              <a:solidFill>
                <a:srgbClr val="FF00D1"/>
              </a:solidFill>
            </a:endParaRPr>
          </a:p>
          <a:p>
            <a:pPr lvl="0">
              <a:lnSpc>
                <a:spcPts val="1800"/>
              </a:lnSpc>
              <a:spcBef>
                <a:spcPts val="900"/>
              </a:spcBef>
              <a:buClr>
                <a:srgbClr val="FF00D1"/>
              </a:buClr>
              <a:buFont typeface="Wingdings" pitchFamily="2" charset="2"/>
              <a:buChar char="v"/>
            </a:pPr>
            <a:r>
              <a:rPr lang="de-DE" sz="1300" b="1" dirty="0">
                <a:solidFill>
                  <a:srgbClr val="FF00D1"/>
                </a:solidFill>
              </a:rPr>
              <a:t>Kinder- und Jugendparlament</a:t>
            </a:r>
            <a:r>
              <a:rPr lang="de-DE" sz="1300" dirty="0"/>
              <a:t>, </a:t>
            </a:r>
            <a:r>
              <a:rPr lang="de-DE" sz="1300" b="1" dirty="0">
                <a:solidFill>
                  <a:srgbClr val="FF00D1"/>
                </a:solidFill>
              </a:rPr>
              <a:t>Kinder- und Jugendforum</a:t>
            </a:r>
            <a:r>
              <a:rPr lang="de-DE" sz="1300" dirty="0"/>
              <a:t> oder </a:t>
            </a:r>
            <a:r>
              <a:rPr lang="de-DE" sz="1300" b="1" dirty="0">
                <a:solidFill>
                  <a:srgbClr val="FF00D1"/>
                </a:solidFill>
              </a:rPr>
              <a:t>Kinder- und Jugendrat</a:t>
            </a:r>
          </a:p>
          <a:p>
            <a:pPr lvl="0">
              <a:lnSpc>
                <a:spcPts val="1800"/>
              </a:lnSpc>
              <a:spcBef>
                <a:spcPts val="900"/>
              </a:spcBef>
              <a:buClr>
                <a:srgbClr val="FF00D1"/>
              </a:buClr>
              <a:buFont typeface="Wingdings" pitchFamily="2" charset="2"/>
              <a:buChar char="v"/>
            </a:pPr>
            <a:r>
              <a:rPr lang="de-DE" sz="1300" b="1" dirty="0">
                <a:solidFill>
                  <a:srgbClr val="FF00D1"/>
                </a:solidFill>
              </a:rPr>
              <a:t>Stadtschülerrat </a:t>
            </a:r>
            <a:r>
              <a:rPr lang="de-DE" sz="1300" dirty="0"/>
              <a:t>oder </a:t>
            </a:r>
            <a:r>
              <a:rPr lang="de-DE" sz="1300" b="1" dirty="0">
                <a:solidFill>
                  <a:srgbClr val="FF00D1"/>
                </a:solidFill>
              </a:rPr>
              <a:t>beratender Sitz </a:t>
            </a:r>
            <a:r>
              <a:rPr lang="de-DE" sz="1300" dirty="0"/>
              <a:t>von Schülerinnen- und Schülervertretungen in Ausschüssen</a:t>
            </a:r>
          </a:p>
          <a:p>
            <a:pPr lvl="0">
              <a:lnSpc>
                <a:spcPts val="1800"/>
              </a:lnSpc>
              <a:spcBef>
                <a:spcPts val="900"/>
              </a:spcBef>
              <a:buClr>
                <a:srgbClr val="FF00D1"/>
              </a:buClr>
              <a:buFont typeface="Wingdings" pitchFamily="2" charset="2"/>
              <a:buChar char="v"/>
            </a:pPr>
            <a:r>
              <a:rPr lang="de-DE" sz="1300" dirty="0"/>
              <a:t>Anlassbezogene Projekte zur </a:t>
            </a:r>
            <a:r>
              <a:rPr lang="de-DE" sz="1300" b="1" dirty="0">
                <a:solidFill>
                  <a:srgbClr val="FF00D1"/>
                </a:solidFill>
              </a:rPr>
              <a:t>Beteiligung </a:t>
            </a:r>
            <a:br>
              <a:rPr lang="de-DE" sz="1300" b="1" dirty="0">
                <a:solidFill>
                  <a:srgbClr val="FF00D1"/>
                </a:solidFill>
              </a:rPr>
            </a:br>
            <a:r>
              <a:rPr lang="de-DE" sz="1300" b="1" dirty="0">
                <a:solidFill>
                  <a:srgbClr val="FF00D1"/>
                </a:solidFill>
              </a:rPr>
              <a:t>von Kindern und Jugendlichen in Planungsprozessen </a:t>
            </a:r>
            <a:r>
              <a:rPr lang="de-DE" sz="1300" dirty="0"/>
              <a:t>(z.B. Zukunfts- oder Ideenwerkstatt) </a:t>
            </a:r>
          </a:p>
          <a:p>
            <a:pPr lvl="0">
              <a:lnSpc>
                <a:spcPts val="1800"/>
              </a:lnSpc>
              <a:spcBef>
                <a:spcPts val="900"/>
              </a:spcBef>
              <a:buClr>
                <a:srgbClr val="FF00D1"/>
              </a:buClr>
              <a:buFont typeface="Wingdings" pitchFamily="2" charset="2"/>
              <a:buChar char="v"/>
            </a:pPr>
            <a:r>
              <a:rPr lang="de-DE" sz="1300" b="1" dirty="0">
                <a:solidFill>
                  <a:srgbClr val="FF00D1"/>
                </a:solidFill>
              </a:rPr>
              <a:t>Beteiligungsmöglichkeiten innerhalb von kommunalen Einrichtungen oder Angeboten</a:t>
            </a:r>
          </a:p>
          <a:p>
            <a:pPr lvl="0">
              <a:lnSpc>
                <a:spcPts val="1800"/>
              </a:lnSpc>
              <a:spcBef>
                <a:spcPts val="900"/>
              </a:spcBef>
              <a:buClr>
                <a:srgbClr val="FF00D1"/>
              </a:buClr>
              <a:buFont typeface="Wingdings" pitchFamily="2" charset="2"/>
              <a:buChar char="v"/>
            </a:pPr>
            <a:r>
              <a:rPr lang="de-DE" sz="1300" dirty="0"/>
              <a:t>Anlaufstellen auf kommunaler Ebene </a:t>
            </a:r>
            <a:br>
              <a:rPr lang="de-DE" sz="1300" dirty="0"/>
            </a:br>
            <a:r>
              <a:rPr lang="de-DE" sz="1300" dirty="0"/>
              <a:t>(z.B. </a:t>
            </a:r>
            <a:r>
              <a:rPr lang="de-DE" sz="1300" b="1" dirty="0">
                <a:solidFill>
                  <a:srgbClr val="FF00D1"/>
                </a:solidFill>
              </a:rPr>
              <a:t>Kinder- und Jugendbüros</a:t>
            </a:r>
            <a:r>
              <a:rPr lang="de-DE" sz="1300" dirty="0"/>
              <a:t>)</a:t>
            </a:r>
          </a:p>
          <a:p>
            <a:pPr marL="0" indent="0">
              <a:buNone/>
            </a:pPr>
            <a:endParaRPr lang="de-DE" dirty="0"/>
          </a:p>
        </p:txBody>
      </p:sp>
      <p:grpSp>
        <p:nvGrpSpPr>
          <p:cNvPr id="11" name="Gruppieren 10"/>
          <p:cNvGrpSpPr/>
          <p:nvPr/>
        </p:nvGrpSpPr>
        <p:grpSpPr>
          <a:xfrm>
            <a:off x="251520" y="1772816"/>
            <a:ext cx="4537297" cy="2880320"/>
            <a:chOff x="64211" y="1929786"/>
            <a:chExt cx="4537297" cy="2880320"/>
          </a:xfrm>
        </p:grpSpPr>
        <p:sp>
          <p:nvSpPr>
            <p:cNvPr id="12" name="Wolkenförmige Legende 11"/>
            <p:cNvSpPr/>
            <p:nvPr/>
          </p:nvSpPr>
          <p:spPr>
            <a:xfrm>
              <a:off x="64211" y="1929786"/>
              <a:ext cx="4537297" cy="28803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51520" y="2420888"/>
              <a:ext cx="4104456" cy="1554272"/>
            </a:xfrm>
            <a:prstGeom prst="rect">
              <a:avLst/>
            </a:prstGeom>
          </p:spPr>
          <p:txBody>
            <a:bodyPr wrap="square">
              <a:spAutoFit/>
            </a:bodyPr>
            <a:lstStyle/>
            <a:p>
              <a:pPr algn="ctr"/>
              <a:r>
                <a:rPr lang="de-DE" b="1" dirty="0">
                  <a:solidFill>
                    <a:schemeClr val="bg1"/>
                  </a:solidFill>
                  <a:latin typeface="Arial" panose="020B0604020202020204" pitchFamily="34" charset="0"/>
                </a:rPr>
                <a:t>Art. 12, UN-Konvention</a:t>
              </a:r>
            </a:p>
            <a:p>
              <a:pPr algn="ctr">
                <a:spcBef>
                  <a:spcPts val="600"/>
                </a:spcBef>
              </a:pPr>
              <a:r>
                <a:rPr lang="de-DE" dirty="0">
                  <a:solidFill>
                    <a:schemeClr val="bg1"/>
                  </a:solidFill>
                  <a:latin typeface="Arial" panose="020B0604020202020204" pitchFamily="34" charset="0"/>
                </a:rPr>
                <a:t>Du hast das Recht, Deine eigene Meinung mitzuteilen und Erwachsene müssen das, was Du sagst, </a:t>
              </a:r>
              <a:br>
                <a:rPr lang="de-DE" dirty="0">
                  <a:solidFill>
                    <a:schemeClr val="bg1"/>
                  </a:solidFill>
                  <a:latin typeface="Arial" panose="020B0604020202020204" pitchFamily="34" charset="0"/>
                </a:rPr>
              </a:br>
              <a:r>
                <a:rPr lang="de-DE" dirty="0">
                  <a:solidFill>
                    <a:schemeClr val="bg1"/>
                  </a:solidFill>
                  <a:latin typeface="Arial" panose="020B0604020202020204" pitchFamily="34" charset="0"/>
                </a:rPr>
                <a:t>ernst nehmen.</a:t>
              </a:r>
              <a:endParaRPr lang="de-DE" dirty="0">
                <a:solidFill>
                  <a:schemeClr val="bg1"/>
                </a:solidFill>
              </a:endParaRPr>
            </a:p>
          </p:txBody>
        </p:sp>
      </p:grpSp>
    </p:spTree>
    <p:extLst>
      <p:ext uri="{BB962C8B-B14F-4D97-AF65-F5344CB8AC3E}">
        <p14:creationId xmlns:p14="http://schemas.microsoft.com/office/powerpoint/2010/main" val="67789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11560" y="2173937"/>
            <a:ext cx="7602041" cy="3450560"/>
          </a:xfrm>
          <a:prstGeom prst="rect">
            <a:avLst/>
          </a:prstGeom>
          <a:noFill/>
        </p:spPr>
        <p:txBody>
          <a:bodyPr wrap="square" rtlCol="0">
            <a:spAutoFit/>
          </a:bodyPr>
          <a:lstStyle/>
          <a:p>
            <a:pPr marL="285750" indent="-285750">
              <a:lnSpc>
                <a:spcPts val="2400"/>
              </a:lnSpc>
              <a:spcBef>
                <a:spcPts val="1200"/>
              </a:spcBef>
              <a:buClr>
                <a:schemeClr val="tx2"/>
              </a:buClr>
              <a:buFont typeface="Wingdings" panose="05000000000000000000" pitchFamily="2" charset="2"/>
              <a:buChar char="Ø"/>
            </a:pPr>
            <a:r>
              <a:rPr lang="de-DE" sz="1700" dirty="0"/>
              <a:t>Am internationalen Tag der Kinderrechte – am 20. November 2019 – werden die Kinderrechte 30 Jahre alt. Ein wichtiger Anlass, Kindern und Jugendlichen zuzuhören! </a:t>
            </a:r>
          </a:p>
          <a:p>
            <a:pPr marL="285750" indent="-285750">
              <a:lnSpc>
                <a:spcPts val="2400"/>
              </a:lnSpc>
              <a:spcBef>
                <a:spcPts val="1200"/>
              </a:spcBef>
              <a:buClr>
                <a:schemeClr val="tx2"/>
              </a:buClr>
              <a:buFont typeface="Wingdings" panose="05000000000000000000" pitchFamily="2" charset="2"/>
              <a:buChar char="Ø"/>
            </a:pPr>
            <a:r>
              <a:rPr lang="de-DE" sz="1700" dirty="0"/>
              <a:t>Wir alle sind verantwortlich und können einen Beitrag leisten, um die UN-Kinderrechtskonvention umzusetzen. Dazu gehört, Kindern und Jugendlichen zu ermöglichen ihre Meinung zu sagen und ihnen zuzuhören.</a:t>
            </a:r>
          </a:p>
          <a:p>
            <a:pPr marL="285750" indent="-285750">
              <a:lnSpc>
                <a:spcPts val="2400"/>
              </a:lnSpc>
              <a:spcBef>
                <a:spcPts val="1200"/>
              </a:spcBef>
              <a:buClr>
                <a:schemeClr val="tx2"/>
              </a:buClr>
              <a:buFont typeface="Wingdings" panose="05000000000000000000" pitchFamily="2" charset="2"/>
              <a:buChar char="Ø"/>
            </a:pPr>
            <a:r>
              <a:rPr lang="de-DE" sz="1700" dirty="0"/>
              <a:t>Denn Mädchen und Jungen sind „Experten in eigener Sache“. Sie müssen an Entscheidungen beteiligt werden, die sie betreffen. Denn eine Welt, die gut ist für Kinder, ist für uns alle gut!</a:t>
            </a:r>
          </a:p>
        </p:txBody>
      </p:sp>
      <p:pic>
        <p:nvPicPr>
          <p:cNvPr id="19" name="Grafik 18"/>
          <p:cNvPicPr>
            <a:picLocks noChangeAspect="1"/>
          </p:cNvPicPr>
          <p:nvPr/>
        </p:nvPicPr>
        <p:blipFill rotWithShape="1">
          <a:blip r:embed="rId3" cstate="print">
            <a:extLst>
              <a:ext uri="{28A0092B-C50C-407E-A947-70E740481C1C}">
                <a14:useLocalDpi xmlns:a14="http://schemas.microsoft.com/office/drawing/2010/main" val="0"/>
              </a:ext>
            </a:extLst>
          </a:blip>
          <a:srcRect r="65666"/>
          <a:stretch/>
        </p:blipFill>
        <p:spPr>
          <a:xfrm>
            <a:off x="3347864" y="404664"/>
            <a:ext cx="2248942" cy="1060704"/>
          </a:xfrm>
          <a:prstGeom prst="rect">
            <a:avLst/>
          </a:prstGeom>
        </p:spPr>
      </p:pic>
    </p:spTree>
    <p:extLst>
      <p:ext uri="{BB962C8B-B14F-4D97-AF65-F5344CB8AC3E}">
        <p14:creationId xmlns:p14="http://schemas.microsoft.com/office/powerpoint/2010/main" val="10188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 Informationen</a:t>
            </a:r>
          </a:p>
        </p:txBody>
      </p:sp>
      <p:sp>
        <p:nvSpPr>
          <p:cNvPr id="3" name="Inhaltsplatzhalter 2"/>
          <p:cNvSpPr>
            <a:spLocks noGrp="1"/>
          </p:cNvSpPr>
          <p:nvPr>
            <p:ph idx="1"/>
          </p:nvPr>
        </p:nvSpPr>
        <p:spPr/>
        <p:txBody>
          <a:bodyPr>
            <a:normAutofit fontScale="70000" lnSpcReduction="20000"/>
          </a:bodyPr>
          <a:lstStyle/>
          <a:p>
            <a:pPr>
              <a:lnSpc>
                <a:spcPct val="150000"/>
              </a:lnSpc>
            </a:pPr>
            <a:r>
              <a:rPr lang="de-DE" dirty="0"/>
              <a:t>Wir hoffen, dass die Ergebnisse der Umfrage, Ihnen helfen, die Interessen von </a:t>
            </a:r>
            <a:r>
              <a:rPr lang="de-DE" b="1" dirty="0">
                <a:solidFill>
                  <a:srgbClr val="FF00D1"/>
                </a:solidFill>
              </a:rPr>
              <a:t>Kindern- und Jugendlichen in Deutschland in Ihre Planungen einzubeziehen</a:t>
            </a:r>
          </a:p>
          <a:p>
            <a:pPr>
              <a:lnSpc>
                <a:spcPct val="150000"/>
              </a:lnSpc>
            </a:pPr>
            <a:r>
              <a:rPr lang="de-DE" dirty="0"/>
              <a:t>Für einen </a:t>
            </a:r>
            <a:r>
              <a:rPr lang="de-DE" b="1" dirty="0">
                <a:solidFill>
                  <a:srgbClr val="FF00D1"/>
                </a:solidFill>
              </a:rPr>
              <a:t>Austausch</a:t>
            </a:r>
            <a:r>
              <a:rPr lang="de-DE" dirty="0"/>
              <a:t> steht Ihnen Ihre </a:t>
            </a:r>
            <a:r>
              <a:rPr lang="de-DE" b="1" dirty="0">
                <a:solidFill>
                  <a:srgbClr val="FF00D1"/>
                </a:solidFill>
              </a:rPr>
              <a:t>UNICEF Gruppe</a:t>
            </a:r>
            <a:r>
              <a:rPr lang="de-DE" dirty="0"/>
              <a:t> gerne zur Verfügung</a:t>
            </a:r>
          </a:p>
          <a:p>
            <a:pPr lvl="2">
              <a:lnSpc>
                <a:spcPct val="150000"/>
              </a:lnSpc>
              <a:spcAft>
                <a:spcPts val="0"/>
              </a:spcAft>
            </a:pPr>
            <a:r>
              <a:rPr lang="de-DE" dirty="0"/>
              <a:t>Kontaktperson: </a:t>
            </a:r>
            <a:r>
              <a:rPr lang="de-DE" dirty="0" err="1">
                <a:solidFill>
                  <a:srgbClr val="FF0000"/>
                </a:solidFill>
              </a:rPr>
              <a:t>xy</a:t>
            </a:r>
            <a:r>
              <a:rPr lang="de-DE" dirty="0"/>
              <a:t> </a:t>
            </a:r>
          </a:p>
          <a:p>
            <a:pPr lvl="2">
              <a:lnSpc>
                <a:spcPct val="150000"/>
              </a:lnSpc>
              <a:spcAft>
                <a:spcPts val="0"/>
              </a:spcAft>
            </a:pPr>
            <a:r>
              <a:rPr lang="de-DE" dirty="0"/>
              <a:t>Adresse: </a:t>
            </a:r>
            <a:r>
              <a:rPr lang="de-DE" dirty="0" err="1">
                <a:solidFill>
                  <a:srgbClr val="FF0000"/>
                </a:solidFill>
              </a:rPr>
              <a:t>xy</a:t>
            </a:r>
            <a:r>
              <a:rPr lang="de-DE" dirty="0"/>
              <a:t>, </a:t>
            </a:r>
          </a:p>
          <a:p>
            <a:pPr lvl="2">
              <a:lnSpc>
                <a:spcPct val="150000"/>
              </a:lnSpc>
              <a:spcAft>
                <a:spcPts val="0"/>
              </a:spcAft>
            </a:pPr>
            <a:r>
              <a:rPr lang="de-DE" dirty="0"/>
              <a:t>Telefon: </a:t>
            </a:r>
            <a:r>
              <a:rPr lang="de-DE" dirty="0" err="1">
                <a:solidFill>
                  <a:srgbClr val="FF0000"/>
                </a:solidFill>
              </a:rPr>
              <a:t>xy</a:t>
            </a:r>
            <a:r>
              <a:rPr lang="de-DE" dirty="0"/>
              <a:t>, </a:t>
            </a:r>
          </a:p>
          <a:p>
            <a:pPr lvl="2">
              <a:lnSpc>
                <a:spcPct val="150000"/>
              </a:lnSpc>
              <a:spcAft>
                <a:spcPts val="0"/>
              </a:spcAft>
            </a:pPr>
            <a:r>
              <a:rPr lang="de-DE" dirty="0"/>
              <a:t>E-Mail: </a:t>
            </a:r>
            <a:r>
              <a:rPr lang="de-DE" dirty="0" err="1">
                <a:solidFill>
                  <a:srgbClr val="FF0000"/>
                </a:solidFill>
              </a:rPr>
              <a:t>xy</a:t>
            </a:r>
            <a:endParaRPr lang="de-DE" dirty="0">
              <a:solidFill>
                <a:srgbClr val="FF0000"/>
              </a:solidFill>
            </a:endParaRPr>
          </a:p>
          <a:p>
            <a:pPr>
              <a:lnSpc>
                <a:spcPct val="150000"/>
              </a:lnSpc>
            </a:pPr>
            <a:r>
              <a:rPr lang="de-DE" dirty="0"/>
              <a:t>Den </a:t>
            </a:r>
            <a:r>
              <a:rPr lang="de-DE" b="1" dirty="0">
                <a:solidFill>
                  <a:srgbClr val="FF00D1"/>
                </a:solidFill>
              </a:rPr>
              <a:t>Gesamtbericht zur Umfrage </a:t>
            </a:r>
            <a:r>
              <a:rPr lang="de-DE" dirty="0"/>
              <a:t>und eine </a:t>
            </a:r>
            <a:r>
              <a:rPr lang="de-DE" b="1" dirty="0">
                <a:solidFill>
                  <a:srgbClr val="FF00D1"/>
                </a:solidFill>
              </a:rPr>
              <a:t>Zusammenfassung</a:t>
            </a:r>
            <a:r>
              <a:rPr lang="de-DE" dirty="0"/>
              <a:t> finden Sie auf: </a:t>
            </a:r>
            <a:r>
              <a:rPr lang="de-DE" u="sng" dirty="0">
                <a:hlinkClick r:id="rId3"/>
              </a:rPr>
              <a:t>www.unicef.de/jetzt-rede-ich</a:t>
            </a:r>
            <a:endParaRPr lang="de-DE" dirty="0"/>
          </a:p>
        </p:txBody>
      </p:sp>
    </p:spTree>
    <p:extLst>
      <p:ext uri="{BB962C8B-B14F-4D97-AF65-F5344CB8AC3E}">
        <p14:creationId xmlns:p14="http://schemas.microsoft.com/office/powerpoint/2010/main" val="10751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060" b="8060"/>
          <a:stretch>
            <a:fillRect/>
          </a:stretch>
        </p:blipFill>
        <p:spPr>
          <a:xfrm>
            <a:off x="-108520" y="-33536"/>
            <a:ext cx="9252520" cy="5256584"/>
          </a:xfrm>
        </p:spPr>
      </p:pic>
      <p:sp>
        <p:nvSpPr>
          <p:cNvPr id="4" name="Titel 3"/>
          <p:cNvSpPr>
            <a:spLocks noGrp="1"/>
          </p:cNvSpPr>
          <p:nvPr>
            <p:ph type="ctrTitle"/>
          </p:nvPr>
        </p:nvSpPr>
        <p:spPr>
          <a:xfrm>
            <a:off x="179512" y="5589240"/>
            <a:ext cx="6408838" cy="1536600"/>
          </a:xfrm>
        </p:spPr>
        <p:txBody>
          <a:bodyPr>
            <a:noAutofit/>
          </a:bodyPr>
          <a:lstStyle/>
          <a:p>
            <a:r>
              <a:rPr lang="de-DE" sz="2800" b="0" dirty="0"/>
              <a:t>Vielen Dank für Ihre Unterstützung!</a:t>
            </a:r>
          </a:p>
        </p:txBody>
      </p:sp>
    </p:spTree>
    <p:extLst>
      <p:ext uri="{BB962C8B-B14F-4D97-AF65-F5344CB8AC3E}">
        <p14:creationId xmlns:p14="http://schemas.microsoft.com/office/powerpoint/2010/main" val="29292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E4809CA-36E8-0143-A5F5-F436BACCB2C1}"/>
              </a:ext>
            </a:extLst>
          </p:cNvPr>
          <p:cNvSpPr/>
          <p:nvPr/>
        </p:nvSpPr>
        <p:spPr>
          <a:xfrm>
            <a:off x="0" y="0"/>
            <a:ext cx="9144000" cy="1052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6"/>
          <p:cNvSpPr>
            <a:spLocks noGrp="1"/>
          </p:cNvSpPr>
          <p:nvPr>
            <p:ph type="title"/>
          </p:nvPr>
        </p:nvSpPr>
        <p:spPr>
          <a:xfrm>
            <a:off x="714375" y="274638"/>
            <a:ext cx="7713664" cy="634082"/>
          </a:xfrm>
        </p:spPr>
        <p:txBody>
          <a:bodyPr/>
          <a:lstStyle/>
          <a:p>
            <a:r>
              <a:rPr lang="de-DE" b="0" dirty="0">
                <a:solidFill>
                  <a:schemeClr val="bg1"/>
                </a:solidFill>
              </a:rPr>
              <a:t>DEUTSCHLANDWEITE UNICEF-UMFRAGE</a:t>
            </a:r>
          </a:p>
        </p:txBody>
      </p:sp>
      <p:sp>
        <p:nvSpPr>
          <p:cNvPr id="8" name="Inhaltsplatzhalter 7"/>
          <p:cNvSpPr>
            <a:spLocks noGrp="1"/>
          </p:cNvSpPr>
          <p:nvPr>
            <p:ph sz="half" idx="4294967295"/>
          </p:nvPr>
        </p:nvSpPr>
        <p:spPr>
          <a:xfrm>
            <a:off x="4571207" y="2060848"/>
            <a:ext cx="4176464" cy="4496669"/>
          </a:xfrm>
        </p:spPr>
        <p:txBody>
          <a:bodyPr>
            <a:normAutofit/>
          </a:bodyPr>
          <a:lstStyle/>
          <a:p>
            <a:r>
              <a:rPr lang="de-DE" sz="1700" dirty="0"/>
              <a:t>Von Mai bis September haben sich </a:t>
            </a:r>
            <a:r>
              <a:rPr lang="de-DE" sz="1700" b="1" dirty="0">
                <a:solidFill>
                  <a:srgbClr val="FF00D1"/>
                </a:solidFill>
              </a:rPr>
              <a:t>deutschlandweit </a:t>
            </a:r>
            <a:r>
              <a:rPr lang="de-DE" sz="1700" b="1" dirty="0" smtClean="0">
                <a:solidFill>
                  <a:srgbClr val="FF00D1"/>
                </a:solidFill>
              </a:rPr>
              <a:t>12.009 </a:t>
            </a:r>
            <a:r>
              <a:rPr lang="de-DE" sz="1700" b="1" dirty="0">
                <a:solidFill>
                  <a:srgbClr val="FF00D1"/>
                </a:solidFill>
              </a:rPr>
              <a:t>Jungen und Mädchen </a:t>
            </a:r>
            <a:r>
              <a:rPr lang="de-DE" sz="1700" dirty="0"/>
              <a:t>unter 18 Jahren anonym an der Umfrage beteiligt, online oder offline. </a:t>
            </a:r>
          </a:p>
          <a:p>
            <a:pPr lvl="2">
              <a:lnSpc>
                <a:spcPct val="150000"/>
              </a:lnSpc>
              <a:spcAft>
                <a:spcPts val="0"/>
              </a:spcAft>
            </a:pPr>
            <a:r>
              <a:rPr lang="de-DE" sz="1400" dirty="0"/>
              <a:t>56% weiblich, 42% </a:t>
            </a:r>
            <a:r>
              <a:rPr lang="de-DE" sz="1400" dirty="0" smtClean="0"/>
              <a:t>männlich </a:t>
            </a:r>
            <a:r>
              <a:rPr lang="de-DE" sz="1400" dirty="0"/>
              <a:t>und 2% divers</a:t>
            </a:r>
          </a:p>
          <a:p>
            <a:pPr lvl="2">
              <a:lnSpc>
                <a:spcPct val="150000"/>
              </a:lnSpc>
              <a:spcAft>
                <a:spcPts val="0"/>
              </a:spcAft>
            </a:pPr>
            <a:r>
              <a:rPr lang="de-DE" sz="1400" dirty="0"/>
              <a:t>Das Durchschnittsalter ist 13 Jahre</a:t>
            </a:r>
          </a:p>
          <a:p>
            <a:r>
              <a:rPr lang="de-DE" sz="1700" dirty="0"/>
              <a:t>Den </a:t>
            </a:r>
            <a:r>
              <a:rPr lang="de-DE" sz="1700" b="1" dirty="0">
                <a:solidFill>
                  <a:srgbClr val="FF00D1"/>
                </a:solidFill>
              </a:rPr>
              <a:t>Gesamtbericht</a:t>
            </a:r>
            <a:r>
              <a:rPr lang="de-DE" sz="1700" dirty="0"/>
              <a:t> für Deutschland und eine Zusammenfassung finden Sie auf: </a:t>
            </a:r>
            <a:r>
              <a:rPr lang="de-DE" sz="1700" u="sng" dirty="0">
                <a:hlinkClick r:id="rId3"/>
              </a:rPr>
              <a:t>www.unicef.de/jetzt-rede-ich</a:t>
            </a:r>
            <a:r>
              <a:rPr lang="de-DE" sz="1800" dirty="0"/>
              <a:t> </a:t>
            </a:r>
            <a:endParaRPr lang="de-DE" sz="1100" dirty="0"/>
          </a:p>
        </p:txBody>
      </p:sp>
      <p:pic>
        <p:nvPicPr>
          <p:cNvPr id="16" name="Bildplatzhalter 1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3187" b="3187"/>
          <a:stretch>
            <a:fillRect/>
          </a:stretch>
        </p:blipFill>
        <p:spPr/>
      </p:pic>
    </p:spTree>
    <p:extLst>
      <p:ext uri="{BB962C8B-B14F-4D97-AF65-F5344CB8AC3E}">
        <p14:creationId xmlns:p14="http://schemas.microsoft.com/office/powerpoint/2010/main" val="33162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FE7C98B-5F3E-274A-8698-A7D7F2A8FC55}"/>
              </a:ext>
            </a:extLst>
          </p:cNvPr>
          <p:cNvSpPr/>
          <p:nvPr/>
        </p:nvSpPr>
        <p:spPr>
          <a:xfrm>
            <a:off x="0" y="0"/>
            <a:ext cx="9144000" cy="1052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714375" y="274638"/>
            <a:ext cx="7713664" cy="634082"/>
          </a:xfrm>
        </p:spPr>
        <p:txBody>
          <a:bodyPr/>
          <a:lstStyle/>
          <a:p>
            <a:r>
              <a:rPr lang="de-DE" b="0" dirty="0">
                <a:solidFill>
                  <a:schemeClr val="bg1"/>
                </a:solidFill>
              </a:rPr>
              <a:t>ZIELE DER UNICEF-UMFRAGE</a:t>
            </a:r>
          </a:p>
        </p:txBody>
      </p:sp>
      <p:sp>
        <p:nvSpPr>
          <p:cNvPr id="3" name="Inhaltsplatzhalter 2"/>
          <p:cNvSpPr>
            <a:spLocks noGrp="1"/>
          </p:cNvSpPr>
          <p:nvPr>
            <p:ph sz="half" idx="4294967295"/>
          </p:nvPr>
        </p:nvSpPr>
        <p:spPr>
          <a:xfrm>
            <a:off x="4535913" y="1916833"/>
            <a:ext cx="4392488" cy="4104456"/>
          </a:xfrm>
        </p:spPr>
        <p:txBody>
          <a:bodyPr>
            <a:noAutofit/>
          </a:bodyPr>
          <a:lstStyle/>
          <a:p>
            <a:pPr>
              <a:lnSpc>
                <a:spcPts val="2400"/>
              </a:lnSpc>
              <a:spcBef>
                <a:spcPts val="1200"/>
              </a:spcBef>
              <a:buClr>
                <a:srgbClr val="FF00D1"/>
              </a:buClr>
              <a:buFont typeface="Wingdings" panose="05000000000000000000" pitchFamily="2" charset="2"/>
              <a:buChar char="v"/>
            </a:pPr>
            <a:r>
              <a:rPr lang="de-DE" sz="1700" dirty="0"/>
              <a:t>Kinder und Jugendliche beteiligen sich an der Umfrage, </a:t>
            </a:r>
            <a:r>
              <a:rPr lang="de-DE" sz="1700" b="1" dirty="0">
                <a:solidFill>
                  <a:srgbClr val="FF00D1"/>
                </a:solidFill>
              </a:rPr>
              <a:t>um ihre Meinungen mitzuteilen.</a:t>
            </a:r>
          </a:p>
          <a:p>
            <a:pPr>
              <a:lnSpc>
                <a:spcPts val="2400"/>
              </a:lnSpc>
              <a:spcBef>
                <a:spcPts val="1200"/>
              </a:spcBef>
              <a:buClr>
                <a:srgbClr val="FF00D1"/>
              </a:buClr>
              <a:buFont typeface="Wingdings" panose="05000000000000000000" pitchFamily="2" charset="2"/>
              <a:buChar char="v"/>
            </a:pPr>
            <a:r>
              <a:rPr lang="de-DE" sz="1700" dirty="0"/>
              <a:t>In den Rathäusern und in ihrem Wohnort wird </a:t>
            </a:r>
            <a:r>
              <a:rPr lang="de-DE" sz="1700" b="1" dirty="0">
                <a:solidFill>
                  <a:srgbClr val="FF00D1"/>
                </a:solidFill>
              </a:rPr>
              <a:t>über die Ergebnisse gesprochen </a:t>
            </a:r>
            <a:r>
              <a:rPr lang="de-DE" sz="1700" dirty="0"/>
              <a:t>– am Tag der Kinderrechte (20.11.) und darüber hinaus!</a:t>
            </a:r>
          </a:p>
          <a:p>
            <a:pPr>
              <a:lnSpc>
                <a:spcPts val="2400"/>
              </a:lnSpc>
              <a:spcBef>
                <a:spcPts val="1200"/>
              </a:spcBef>
              <a:buClr>
                <a:srgbClr val="FF00D1"/>
              </a:buClr>
              <a:buFont typeface="Wingdings" panose="05000000000000000000" pitchFamily="2" charset="2"/>
              <a:buChar char="v"/>
            </a:pPr>
            <a:r>
              <a:rPr lang="de-DE" sz="1700" b="1" dirty="0">
                <a:solidFill>
                  <a:srgbClr val="FF00D1"/>
                </a:solidFill>
              </a:rPr>
              <a:t>Veränderungsvorschläge</a:t>
            </a:r>
            <a:r>
              <a:rPr lang="de-DE" sz="1700" dirty="0"/>
              <a:t> werden gemeinsam gesammelt und diskutiert. </a:t>
            </a:r>
          </a:p>
          <a:p>
            <a:pPr>
              <a:lnSpc>
                <a:spcPts val="2400"/>
              </a:lnSpc>
              <a:spcBef>
                <a:spcPts val="1200"/>
              </a:spcBef>
              <a:buClr>
                <a:srgbClr val="FF00D1"/>
              </a:buClr>
              <a:buFont typeface="Wingdings" panose="05000000000000000000" pitchFamily="2" charset="2"/>
              <a:buChar char="v"/>
            </a:pPr>
            <a:r>
              <a:rPr lang="de-DE" sz="1700" b="1" dirty="0">
                <a:solidFill>
                  <a:srgbClr val="FF00D1"/>
                </a:solidFill>
              </a:rPr>
              <a:t>UNICEF-Engagierte </a:t>
            </a:r>
            <a:r>
              <a:rPr lang="de-DE" sz="1700" dirty="0"/>
              <a:t>werben vor Ort für mehr Beteiligungsmöglichkeiten von Kindern und Jugendlichen. </a:t>
            </a:r>
          </a:p>
        </p:txBody>
      </p:sp>
      <p:pic>
        <p:nvPicPr>
          <p:cNvPr id="23" name="Bildplatzhalt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9560" t="8167" r="30313" b="-8167"/>
          <a:stretch/>
        </p:blipFill>
        <p:spPr/>
      </p:pic>
      <p:sp>
        <p:nvSpPr>
          <p:cNvPr id="14" name="Textplatzhalter 13"/>
          <p:cNvSpPr>
            <a:spLocks noGrp="1"/>
          </p:cNvSpPr>
          <p:nvPr>
            <p:ph type="body" sz="quarter" idx="14"/>
          </p:nvPr>
        </p:nvSpPr>
        <p:spPr>
          <a:xfrm>
            <a:off x="664460" y="6138864"/>
            <a:ext cx="3312000" cy="287338"/>
          </a:xfrm>
        </p:spPr>
        <p:txBody>
          <a:bodyPr/>
          <a:lstStyle/>
          <a:p>
            <a:r>
              <a:rPr lang="de-DE" sz="600" dirty="0"/>
              <a:t>© UNICEF/DT2013-32330/</a:t>
            </a:r>
            <a:r>
              <a:rPr lang="de-DE" sz="600" dirty="0" err="1"/>
              <a:t>Hyou</a:t>
            </a:r>
            <a:r>
              <a:rPr lang="de-DE" sz="600" dirty="0"/>
              <a:t> </a:t>
            </a:r>
            <a:r>
              <a:rPr lang="de-DE" sz="600" dirty="0" err="1"/>
              <a:t>Vielz</a:t>
            </a:r>
            <a:r>
              <a:rPr lang="de-DE" sz="600" dirty="0"/>
              <a:t> </a:t>
            </a:r>
          </a:p>
        </p:txBody>
      </p:sp>
    </p:spTree>
    <p:extLst>
      <p:ext uri="{BB962C8B-B14F-4D97-AF65-F5344CB8AC3E}">
        <p14:creationId xmlns:p14="http://schemas.microsoft.com/office/powerpoint/2010/main" val="158834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Zufriedenheit von Kindern und Jugendlichen in Deutschland</a:t>
            </a:r>
          </a:p>
        </p:txBody>
      </p:sp>
      <p:sp>
        <p:nvSpPr>
          <p:cNvPr id="5" name="Textplatzhalter 4"/>
          <p:cNvSpPr>
            <a:spLocks noGrp="1"/>
          </p:cNvSpPr>
          <p:nvPr>
            <p:ph type="body" sz="quarter" idx="14"/>
          </p:nvPr>
        </p:nvSpPr>
        <p:spPr>
          <a:xfrm>
            <a:off x="714375" y="1773642"/>
            <a:ext cx="3312000" cy="4535678"/>
          </a:xfrm>
        </p:spPr>
        <p:txBody>
          <a:bodyPr/>
          <a:lstStyle/>
          <a:p>
            <a:r>
              <a:rPr lang="de-DE" sz="1700" dirty="0"/>
              <a:t>Was magst du in deiner Stadt, deinem Dorf, deiner Schule?  </a:t>
            </a:r>
          </a:p>
          <a:p>
            <a:pPr marL="342900" indent="-342900">
              <a:buFont typeface="+mj-lt"/>
              <a:buAutoNum type="arabicPeriod"/>
            </a:pPr>
            <a:r>
              <a:rPr lang="de-DE" sz="1700" dirty="0"/>
              <a:t>Freizeitangebote / Sport- &amp; Spielplätze</a:t>
            </a:r>
          </a:p>
          <a:p>
            <a:pPr marL="342900" indent="-342900">
              <a:buFont typeface="+mj-lt"/>
              <a:buAutoNum type="arabicPeriod"/>
            </a:pPr>
            <a:r>
              <a:rPr lang="de-DE" sz="1700" dirty="0"/>
              <a:t>Gute Gemeinschaft</a:t>
            </a:r>
          </a:p>
          <a:p>
            <a:pPr marL="342900" indent="-342900">
              <a:buFont typeface="+mj-lt"/>
              <a:buAutoNum type="arabicPeriod"/>
            </a:pPr>
            <a:r>
              <a:rPr lang="de-DE" sz="1700" dirty="0"/>
              <a:t>Freunde </a:t>
            </a:r>
          </a:p>
          <a:p>
            <a:pPr marL="342900" indent="-342900">
              <a:buFont typeface="+mj-lt"/>
              <a:buAutoNum type="arabicPeriod"/>
            </a:pPr>
            <a:r>
              <a:rPr lang="de-DE" sz="1700" dirty="0"/>
              <a:t>Natur &amp; Parks</a:t>
            </a:r>
          </a:p>
          <a:p>
            <a:pPr marL="342900" indent="-342900">
              <a:buFont typeface="+mj-lt"/>
              <a:buAutoNum type="arabicPeriod"/>
            </a:pPr>
            <a:r>
              <a:rPr lang="de-DE" sz="1700" dirty="0"/>
              <a:t>Ruhe</a:t>
            </a:r>
          </a:p>
        </p:txBody>
      </p:sp>
      <p:sp>
        <p:nvSpPr>
          <p:cNvPr id="6" name="Inhaltsplatzhalter 2"/>
          <p:cNvSpPr>
            <a:spLocks noGrp="1"/>
          </p:cNvSpPr>
          <p:nvPr>
            <p:ph sz="half" idx="4294967295"/>
          </p:nvPr>
        </p:nvSpPr>
        <p:spPr>
          <a:xfrm>
            <a:off x="4571207" y="2420888"/>
            <a:ext cx="3928047" cy="2592288"/>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noAutofit/>
          </a:bodyPr>
          <a:lstStyle/>
          <a:p>
            <a:endParaRPr lang="de-DE" sz="1700" dirty="0"/>
          </a:p>
          <a:p>
            <a:r>
              <a:rPr lang="de-DE" sz="1700" dirty="0"/>
              <a:t>Es ist wichtig, ein </a:t>
            </a:r>
            <a:r>
              <a:rPr lang="de-DE" sz="1700" b="1" dirty="0">
                <a:solidFill>
                  <a:srgbClr val="FF00D1"/>
                </a:solidFill>
              </a:rPr>
              <a:t>gemeinsames Verständnis über die positiven Seiten </a:t>
            </a:r>
            <a:r>
              <a:rPr lang="de-DE" sz="1700" dirty="0"/>
              <a:t>der Stadt, des Dorfes oder der Schule zu entwickeln, um sie zu </a:t>
            </a:r>
            <a:r>
              <a:rPr lang="de-DE" sz="1700" b="1" dirty="0">
                <a:solidFill>
                  <a:srgbClr val="FF00D1"/>
                </a:solidFill>
              </a:rPr>
              <a:t>schützen oder auszubauen</a:t>
            </a:r>
            <a:r>
              <a:rPr lang="de-DE" sz="1700" dirty="0"/>
              <a:t>.</a:t>
            </a:r>
          </a:p>
        </p:txBody>
      </p:sp>
    </p:spTree>
    <p:extLst>
      <p:ext uri="{BB962C8B-B14F-4D97-AF65-F5344CB8AC3E}">
        <p14:creationId xmlns:p14="http://schemas.microsoft.com/office/powerpoint/2010/main" val="235004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0" dirty="0"/>
              <a:t>Ergebnisse zum Thema Kommune </a:t>
            </a:r>
          </a:p>
        </p:txBody>
      </p:sp>
    </p:spTree>
    <p:extLst>
      <p:ext uri="{BB962C8B-B14F-4D97-AF65-F5344CB8AC3E}">
        <p14:creationId xmlns:p14="http://schemas.microsoft.com/office/powerpoint/2010/main" val="218886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601" y="202630"/>
            <a:ext cx="7713664" cy="1143000"/>
          </a:xfrm>
        </p:spPr>
        <p:txBody>
          <a:bodyPr/>
          <a:lstStyle/>
          <a:p>
            <a:r>
              <a:rPr lang="de-DE" dirty="0"/>
              <a:t>Veränderungswünsche von Kindern und Jugendlichen in Deutschland</a:t>
            </a:r>
          </a:p>
        </p:txBody>
      </p:sp>
      <p:sp>
        <p:nvSpPr>
          <p:cNvPr id="5" name="Textplatzhalter 4"/>
          <p:cNvSpPr>
            <a:spLocks noGrp="1"/>
          </p:cNvSpPr>
          <p:nvPr>
            <p:ph type="body" sz="quarter" idx="14"/>
          </p:nvPr>
        </p:nvSpPr>
        <p:spPr>
          <a:xfrm>
            <a:off x="683568" y="1727024"/>
            <a:ext cx="3312000" cy="4654304"/>
          </a:xfrm>
        </p:spPr>
        <p:txBody>
          <a:bodyPr/>
          <a:lstStyle/>
          <a:p>
            <a:r>
              <a:rPr lang="de-DE" sz="1700" dirty="0"/>
              <a:t>Wenn du Bürgermeisterin/ Bürgermeister wärst, was würdest du als Erstes für Kinder und Jugendliche ändern? </a:t>
            </a:r>
          </a:p>
          <a:p>
            <a:pPr marL="342900" indent="-342900">
              <a:buFont typeface="+mj-lt"/>
              <a:buAutoNum type="arabicPeriod"/>
            </a:pPr>
            <a:r>
              <a:rPr lang="de-DE" sz="1700" dirty="0"/>
              <a:t>Attraktive Freizeitangebote und Orte für  Kinder und Jugendliche</a:t>
            </a:r>
          </a:p>
          <a:p>
            <a:pPr marL="342900" indent="-342900">
              <a:buFont typeface="+mj-lt"/>
              <a:buAutoNum type="arabicPeriod"/>
            </a:pPr>
            <a:r>
              <a:rPr lang="de-DE" sz="1700" dirty="0"/>
              <a:t>Schule attraktiver gestalten</a:t>
            </a:r>
          </a:p>
          <a:p>
            <a:pPr marL="342900" indent="-342900">
              <a:buFont typeface="+mj-lt"/>
              <a:buAutoNum type="arabicPeriod"/>
            </a:pPr>
            <a:r>
              <a:rPr lang="de-DE" sz="1700" dirty="0"/>
              <a:t>Mobilität erleichtern</a:t>
            </a:r>
          </a:p>
          <a:p>
            <a:pPr marL="342900" indent="-342900">
              <a:buFont typeface="+mj-lt"/>
              <a:buAutoNum type="arabicPeriod"/>
            </a:pPr>
            <a:r>
              <a:rPr lang="de-DE" sz="1700" dirty="0"/>
              <a:t>Mehr politische Mitsprache</a:t>
            </a:r>
          </a:p>
          <a:p>
            <a:pPr marL="342900" indent="-342900">
              <a:buFont typeface="+mj-lt"/>
              <a:buAutoNum type="arabicPeriod"/>
            </a:pPr>
            <a:r>
              <a:rPr lang="de-DE" sz="1700" dirty="0"/>
              <a:t>Umwelt- &amp; Klimaschutz ausbauen</a:t>
            </a:r>
          </a:p>
          <a:p>
            <a:endParaRPr lang="de-DE" sz="1600" dirty="0"/>
          </a:p>
        </p:txBody>
      </p:sp>
      <p:sp>
        <p:nvSpPr>
          <p:cNvPr id="6" name="Inhaltsplatzhalter 2"/>
          <p:cNvSpPr>
            <a:spLocks noGrp="1"/>
          </p:cNvSpPr>
          <p:nvPr>
            <p:ph sz="half" idx="4294967295"/>
          </p:nvPr>
        </p:nvSpPr>
        <p:spPr>
          <a:xfrm>
            <a:off x="4415433" y="2519112"/>
            <a:ext cx="4116215" cy="3214144"/>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noAutofit/>
          </a:bodyPr>
          <a:lstStyle/>
          <a:p>
            <a:pPr lvl="1"/>
            <a:endParaRPr lang="de-DE" sz="1700" dirty="0"/>
          </a:p>
          <a:p>
            <a:pPr lvl="1"/>
            <a:r>
              <a:rPr lang="de-DE" sz="1700" dirty="0"/>
              <a:t>Kinder und Jugendliche fordern </a:t>
            </a:r>
            <a:r>
              <a:rPr lang="de-DE" sz="1700" b="1" dirty="0">
                <a:solidFill>
                  <a:srgbClr val="FF00D1"/>
                </a:solidFill>
              </a:rPr>
              <a:t>konkrete Veränderungen.</a:t>
            </a:r>
          </a:p>
          <a:p>
            <a:endParaRPr lang="de-DE" sz="1700" dirty="0"/>
          </a:p>
          <a:p>
            <a:r>
              <a:rPr lang="de-DE" sz="1700" dirty="0"/>
              <a:t>Kinder wissen, was für sie wichtig ist. Deshalb sollte </a:t>
            </a:r>
            <a:r>
              <a:rPr lang="de-DE" sz="1700" b="1" dirty="0">
                <a:solidFill>
                  <a:srgbClr val="FF00D1"/>
                </a:solidFill>
              </a:rPr>
              <a:t>ihre Meinung ernst genommen werden</a:t>
            </a:r>
            <a:r>
              <a:rPr lang="de-DE" sz="1700" dirty="0"/>
              <a:t>. </a:t>
            </a:r>
          </a:p>
          <a:p>
            <a:pPr lvl="1">
              <a:lnSpc>
                <a:spcPct val="150000"/>
              </a:lnSpc>
            </a:pPr>
            <a:endParaRPr lang="de-DE" sz="2900" dirty="0"/>
          </a:p>
        </p:txBody>
      </p:sp>
    </p:spTree>
    <p:extLst>
      <p:ext uri="{BB962C8B-B14F-4D97-AF65-F5344CB8AC3E}">
        <p14:creationId xmlns:p14="http://schemas.microsoft.com/office/powerpoint/2010/main" val="345958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Mitbestimmung von Kindern und Jugendlichen in Deutschland</a:t>
            </a:r>
          </a:p>
        </p:txBody>
      </p:sp>
      <p:sp>
        <p:nvSpPr>
          <p:cNvPr id="4" name="Textplatzhalter 3">
            <a:extLst>
              <a:ext uri="{FF2B5EF4-FFF2-40B4-BE49-F238E27FC236}">
                <a16:creationId xmlns:a16="http://schemas.microsoft.com/office/drawing/2014/main" id="{3C698320-3054-4C56-BF68-FC0757655BD2}"/>
              </a:ext>
            </a:extLst>
          </p:cNvPr>
          <p:cNvSpPr>
            <a:spLocks noGrp="1"/>
          </p:cNvSpPr>
          <p:nvPr>
            <p:ph type="body" sz="quarter" idx="14"/>
          </p:nvPr>
        </p:nvSpPr>
        <p:spPr/>
        <p:txBody>
          <a:bodyPr/>
          <a:lstStyle/>
          <a:p>
            <a:endParaRPr lang="de-DE"/>
          </a:p>
        </p:txBody>
      </p:sp>
      <p:sp>
        <p:nvSpPr>
          <p:cNvPr id="8" name="Inhaltsplatzhalter 2"/>
          <p:cNvSpPr>
            <a:spLocks noGrp="1"/>
          </p:cNvSpPr>
          <p:nvPr>
            <p:ph sz="half" idx="18"/>
          </p:nvPr>
        </p:nvSpPr>
        <p:spPr>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noAutofit/>
          </a:bodyPr>
          <a:lstStyle/>
          <a:p>
            <a:r>
              <a:rPr lang="de-DE" sz="1700" b="1" dirty="0">
                <a:solidFill>
                  <a:srgbClr val="FF00D1"/>
                </a:solidFill>
              </a:rPr>
              <a:t>Der Wunsch nach mehr Mitbestimmung vor Ort ist hoch</a:t>
            </a:r>
          </a:p>
          <a:p>
            <a:endParaRPr lang="de-DE" sz="1700" u="sng" dirty="0"/>
          </a:p>
          <a:p>
            <a:r>
              <a:rPr lang="de-DE" sz="1700" u="sng" dirty="0"/>
              <a:t>ABER: </a:t>
            </a:r>
            <a:r>
              <a:rPr lang="de-DE" sz="1700" b="1" dirty="0">
                <a:solidFill>
                  <a:srgbClr val="FF00D1"/>
                </a:solidFill>
              </a:rPr>
              <a:t>Die Möglichkeiten der politischen Mitbestimmung sind gering</a:t>
            </a:r>
          </a:p>
          <a:p>
            <a:endParaRPr lang="de-DE" sz="1700" b="1" dirty="0">
              <a:solidFill>
                <a:srgbClr val="FF00D1"/>
              </a:solidFill>
            </a:endParaRPr>
          </a:p>
          <a:p>
            <a:r>
              <a:rPr lang="de-DE" sz="1700" b="1" dirty="0">
                <a:solidFill>
                  <a:srgbClr val="FF00D1"/>
                </a:solidFill>
              </a:rPr>
              <a:t>Beteiligungsmöglichkeiten</a:t>
            </a:r>
            <a:r>
              <a:rPr lang="de-DE" sz="1700" dirty="0"/>
              <a:t> für Kinder und Jugendliche sollten </a:t>
            </a:r>
            <a:r>
              <a:rPr lang="de-DE" sz="1700" b="1" dirty="0">
                <a:solidFill>
                  <a:srgbClr val="FF00D1"/>
                </a:solidFill>
              </a:rPr>
              <a:t>ausgebaut</a:t>
            </a:r>
            <a:r>
              <a:rPr lang="de-DE" sz="1700" dirty="0"/>
              <a:t> oder geschaffen und für alle </a:t>
            </a:r>
            <a:r>
              <a:rPr lang="de-DE" sz="1700" b="1" dirty="0">
                <a:solidFill>
                  <a:srgbClr val="FF00D1"/>
                </a:solidFill>
              </a:rPr>
              <a:t>zugänglich</a:t>
            </a:r>
            <a:r>
              <a:rPr lang="de-DE" sz="1700" dirty="0"/>
              <a:t> </a:t>
            </a:r>
            <a:r>
              <a:rPr lang="de-DE" sz="1700" b="1" dirty="0">
                <a:solidFill>
                  <a:srgbClr val="FF00D1"/>
                </a:solidFill>
              </a:rPr>
              <a:t>gemacht</a:t>
            </a:r>
            <a:r>
              <a:rPr lang="de-DE" sz="1700" dirty="0"/>
              <a:t> werden. </a:t>
            </a:r>
          </a:p>
        </p:txBody>
      </p:sp>
      <p:graphicFrame>
        <p:nvGraphicFramePr>
          <p:cNvPr id="11" name="Bildplatzhalter 10">
            <a:extLst>
              <a:ext uri="{FF2B5EF4-FFF2-40B4-BE49-F238E27FC236}">
                <a16:creationId xmlns:a16="http://schemas.microsoft.com/office/drawing/2014/main" id="{29461367-D653-48AB-849B-08682BD2C97E}"/>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567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Mitbestimmung von Kindern und Jugendlichen in Deutschland</a:t>
            </a:r>
          </a:p>
        </p:txBody>
      </p:sp>
      <p:sp>
        <p:nvSpPr>
          <p:cNvPr id="6" name="Inhaltsplatzhalter 2"/>
          <p:cNvSpPr>
            <a:spLocks noGrp="1"/>
          </p:cNvSpPr>
          <p:nvPr>
            <p:ph sz="half" idx="4294967295"/>
          </p:nvPr>
        </p:nvSpPr>
        <p:spPr>
          <a:xfrm>
            <a:off x="4788024" y="1659295"/>
            <a:ext cx="3928047" cy="4451696"/>
          </a:xfrm>
          <a:custGeom>
            <a:avLst/>
            <a:gdLst>
              <a:gd name="connsiteX0" fmla="*/ 0 w 3928047"/>
              <a:gd name="connsiteY0" fmla="*/ 0 h 3629000"/>
              <a:gd name="connsiteX1" fmla="*/ 3928047 w 3928047"/>
              <a:gd name="connsiteY1" fmla="*/ 0 h 3629000"/>
              <a:gd name="connsiteX2" fmla="*/ 3928047 w 3928047"/>
              <a:gd name="connsiteY2" fmla="*/ 3629000 h 3629000"/>
              <a:gd name="connsiteX3" fmla="*/ 0 w 3928047"/>
              <a:gd name="connsiteY3" fmla="*/ 3629000 h 3629000"/>
              <a:gd name="connsiteX4" fmla="*/ 0 w 3928047"/>
              <a:gd name="connsiteY4" fmla="*/ 0 h 36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047" h="3629000" extrusionOk="0">
                <a:moveTo>
                  <a:pt x="0" y="0"/>
                </a:moveTo>
                <a:cubicBezTo>
                  <a:pt x="1566284" y="-101487"/>
                  <a:pt x="2959349" y="-162162"/>
                  <a:pt x="3928047" y="0"/>
                </a:cubicBezTo>
                <a:cubicBezTo>
                  <a:pt x="3988760" y="816554"/>
                  <a:pt x="3866975" y="2032638"/>
                  <a:pt x="3928047" y="3629000"/>
                </a:cubicBezTo>
                <a:cubicBezTo>
                  <a:pt x="2625723" y="3679065"/>
                  <a:pt x="483262" y="3470551"/>
                  <a:pt x="0" y="3629000"/>
                </a:cubicBezTo>
                <a:cubicBezTo>
                  <a:pt x="-24452" y="2124430"/>
                  <a:pt x="-67663" y="551393"/>
                  <a:pt x="0" y="0"/>
                </a:cubicBezTo>
                <a:close/>
              </a:path>
            </a:pathLst>
          </a:custGeom>
          <a:noFill/>
          <a:ln w="38100">
            <a:solidFill>
              <a:srgbClr val="FFC000"/>
            </a:solidFill>
            <a:extLst>
              <a:ext uri="{C807C97D-BFC1-408E-A445-0C87EB9F89A2}">
                <ask:lineSketchStyleProps xmlns="" xmlns:ask="http://schemas.microsoft.com/office/drawing/2018/sketchyshapes" sd="981765707">
                  <ask:type>
                    <ask:lineSketchCurved/>
                  </ask:type>
                </ask:lineSketchStyleProps>
              </a:ext>
            </a:extLst>
          </a:ln>
        </p:spPr>
        <p:txBody>
          <a:bodyPr>
            <a:normAutofit/>
          </a:bodyPr>
          <a:lstStyle/>
          <a:p>
            <a:r>
              <a:rPr lang="de-DE" sz="1700" dirty="0"/>
              <a:t>Der </a:t>
            </a:r>
            <a:r>
              <a:rPr lang="de-DE" sz="1700" b="1" dirty="0">
                <a:solidFill>
                  <a:srgbClr val="FF00D1"/>
                </a:solidFill>
              </a:rPr>
              <a:t>Wunsch nach konkreter Mitbestimmung </a:t>
            </a:r>
            <a:r>
              <a:rPr lang="de-DE" sz="1700" dirty="0"/>
              <a:t>besteht in allen drei Bereichen:</a:t>
            </a:r>
          </a:p>
          <a:p>
            <a:pPr lvl="2">
              <a:lnSpc>
                <a:spcPts val="1700"/>
              </a:lnSpc>
              <a:spcAft>
                <a:spcPts val="0"/>
              </a:spcAft>
            </a:pPr>
            <a:r>
              <a:rPr lang="de-DE" sz="1400" dirty="0"/>
              <a:t>Spiel- und Sportplätze</a:t>
            </a:r>
          </a:p>
          <a:p>
            <a:pPr lvl="2">
              <a:lnSpc>
                <a:spcPts val="1700"/>
              </a:lnSpc>
              <a:spcAft>
                <a:spcPts val="0"/>
              </a:spcAft>
            </a:pPr>
            <a:r>
              <a:rPr lang="de-DE" sz="1400" dirty="0"/>
              <a:t>Freizeitangebote</a:t>
            </a:r>
          </a:p>
          <a:p>
            <a:pPr lvl="2">
              <a:lnSpc>
                <a:spcPts val="1700"/>
              </a:lnSpc>
              <a:spcAft>
                <a:spcPts val="0"/>
              </a:spcAft>
            </a:pPr>
            <a:r>
              <a:rPr lang="de-DE" sz="1400" dirty="0"/>
              <a:t>Nahverkehr</a:t>
            </a:r>
          </a:p>
          <a:p>
            <a:pPr marL="252000" lvl="2" indent="0">
              <a:lnSpc>
                <a:spcPts val="1700"/>
              </a:lnSpc>
              <a:spcAft>
                <a:spcPts val="0"/>
              </a:spcAft>
              <a:buNone/>
            </a:pPr>
            <a:endParaRPr lang="de-DE" sz="1400" dirty="0"/>
          </a:p>
          <a:p>
            <a:r>
              <a:rPr lang="de-DE" sz="1700" dirty="0"/>
              <a:t>Städte und Gemeinden können von dem Beteiligungsinteresse bei der </a:t>
            </a:r>
            <a:r>
              <a:rPr lang="de-DE" sz="1700" b="1" dirty="0">
                <a:solidFill>
                  <a:srgbClr val="FF00D1"/>
                </a:solidFill>
              </a:rPr>
              <a:t>gemeinsamen Gestaltung einer kinder- und jugendfreundlichen Stadt </a:t>
            </a:r>
            <a:r>
              <a:rPr lang="de-DE" sz="1700" dirty="0"/>
              <a:t>profitieren.</a:t>
            </a:r>
            <a:endParaRPr lang="de-DE" sz="2900" dirty="0"/>
          </a:p>
        </p:txBody>
      </p:sp>
      <p:graphicFrame>
        <p:nvGraphicFramePr>
          <p:cNvPr id="13" name="Bildplatzhalter 12">
            <a:extLst>
              <a:ext uri="{FF2B5EF4-FFF2-40B4-BE49-F238E27FC236}">
                <a16:creationId xmlns:a16="http://schemas.microsoft.com/office/drawing/2014/main" id="{96C2803D-DDBE-47F1-AFD4-A1BD2BD82522}"/>
              </a:ext>
            </a:extLst>
          </p:cNvPr>
          <p:cNvGraphicFramePr>
            <a:graphicFrameLocks noGrp="1"/>
          </p:cNvGraphicFramePr>
          <p:nvPr>
            <p:ph type="pic" sz="quarter" idx="13"/>
          </p:nvPr>
        </p:nvGraphicFramePr>
        <p:xfrm>
          <a:off x="665163" y="1590675"/>
          <a:ext cx="3640137" cy="482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08189"/>
      </p:ext>
    </p:extLst>
  </p:cSld>
  <p:clrMapOvr>
    <a:masterClrMapping/>
  </p:clrMapOvr>
</p:sld>
</file>

<file path=ppt/theme/theme1.xml><?xml version="1.0" encoding="utf-8"?>
<a:theme xmlns:a="http://schemas.openxmlformats.org/drawingml/2006/main" name="UNICEF Master 2017">
  <a:themeElements>
    <a:clrScheme name="UNICEF">
      <a:dk1>
        <a:sysClr val="windowText" lastClr="000000"/>
      </a:dk1>
      <a:lt1>
        <a:sysClr val="window" lastClr="FFFFFF"/>
      </a:lt1>
      <a:dk2>
        <a:srgbClr val="0099FF"/>
      </a:dk2>
      <a:lt2>
        <a:srgbClr val="EEECE1"/>
      </a:lt2>
      <a:accent1>
        <a:srgbClr val="4F81BD"/>
      </a:accent1>
      <a:accent2>
        <a:srgbClr val="99CCFF"/>
      </a:accent2>
      <a:accent3>
        <a:srgbClr val="336699"/>
      </a:accent3>
      <a:accent4>
        <a:srgbClr val="B2B2B2"/>
      </a:accent4>
      <a:accent5>
        <a:srgbClr val="777777"/>
      </a:accent5>
      <a:accent6>
        <a:srgbClr val="000099"/>
      </a:accent6>
      <a:hlink>
        <a:srgbClr val="0000FF"/>
      </a:hlink>
      <a:folHlink>
        <a:srgbClr val="800080"/>
      </a:folHlink>
    </a:clrScheme>
    <a:fontScheme name="UNICE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1518BA3947BB344877EEFA1DB44E793" ma:contentTypeVersion="2" ma:contentTypeDescription="Ein neues Dokument erstellen." ma:contentTypeScope="" ma:versionID="be64d9c687f978d94fa88f092421bf47">
  <xsd:schema xmlns:xsd="http://www.w3.org/2001/XMLSchema" xmlns:xs="http://www.w3.org/2001/XMLSchema" xmlns:p="http://schemas.microsoft.com/office/2006/metadata/properties" xmlns:ns3="6cd64a46-dd4b-4c4f-9998-c31fb4b1a7b4" targetNamespace="http://schemas.microsoft.com/office/2006/metadata/properties" ma:root="true" ma:fieldsID="9b1f654765d0a6c5f77c6adfee6d4161" ns3:_="">
    <xsd:import namespace="6cd64a46-dd4b-4c4f-9998-c31fb4b1a7b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64a46-dd4b-4c4f-9998-c31fb4b1a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A72C3-2B78-4C81-BA07-76CB1306DCB5}">
  <ds:schemaRefs>
    <ds:schemaRef ds:uri="http://schemas.microsoft.com/sharepoint/v3/contenttype/forms"/>
  </ds:schemaRefs>
</ds:datastoreItem>
</file>

<file path=customXml/itemProps2.xml><?xml version="1.0" encoding="utf-8"?>
<ds:datastoreItem xmlns:ds="http://schemas.openxmlformats.org/officeDocument/2006/customXml" ds:itemID="{17B6A38D-F4C1-44D2-AFA2-9ABC44DDA734}">
  <ds:schemaRefs>
    <ds:schemaRef ds:uri="http://www.w3.org/XML/1998/namespace"/>
    <ds:schemaRef ds:uri="http://schemas.microsoft.com/office/2006/documentManagement/types"/>
    <ds:schemaRef ds:uri="http://purl.org/dc/elements/1.1/"/>
    <ds:schemaRef ds:uri="http://schemas.openxmlformats.org/package/2006/metadata/core-properties"/>
    <ds:schemaRef ds:uri="6cd64a46-dd4b-4c4f-9998-c31fb4b1a7b4"/>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2C8B93E-BFF1-4F96-A7EA-A36C1F397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64a46-dd4b-4c4f-9998-c31fb4b1a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UNICEF Master 2017</Template>
  <TotalTime>0</TotalTime>
  <Words>2078</Words>
  <Application>Microsoft Office PowerPoint</Application>
  <PresentationFormat>Bildschirmpräsentation (4:3)</PresentationFormat>
  <Paragraphs>219</Paragraphs>
  <Slides>21</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Symbol</vt:lpstr>
      <vt:lpstr>Wingdings</vt:lpstr>
      <vt:lpstr>UNICEF Master 2017</vt:lpstr>
      <vt:lpstr>UNICEF-Umfrage  „My place, my rights –  Jetzt rede ich!“</vt:lpstr>
      <vt:lpstr>PowerPoint-Präsentation</vt:lpstr>
      <vt:lpstr>DEUTSCHLANDWEITE UNICEF-UMFRAGE</vt:lpstr>
      <vt:lpstr>ZIELE DER UNICEF-UMFRAGE</vt:lpstr>
      <vt:lpstr>Zufriedenheit von Kindern und Jugendlichen in Deutschland</vt:lpstr>
      <vt:lpstr>Ergebnisse zum Thema Kommune </vt:lpstr>
      <vt:lpstr>Veränderungswünsche von Kindern und Jugendlichen in Deutschland</vt:lpstr>
      <vt:lpstr>Mitbestimmung von Kindern und Jugendlichen in Deutschland</vt:lpstr>
      <vt:lpstr>Mitbestimmung von Kindern und Jugendlichen in Deutschland</vt:lpstr>
      <vt:lpstr>Bewertung der Spiel-, Sport- und Freizeitmöglichkeiten </vt:lpstr>
      <vt:lpstr>Ergebnisse zum Thema Schule</vt:lpstr>
      <vt:lpstr>Veränderungswünsche von Kindern und Jugendlichen in Deutschland</vt:lpstr>
      <vt:lpstr>Respekt, Sicherheit und Vertrauenspersonen in Schulen </vt:lpstr>
      <vt:lpstr>Mobbingerfahrungen</vt:lpstr>
      <vt:lpstr>Mitbestimmung in der Schule </vt:lpstr>
      <vt:lpstr>Mitbestimmung in der Schule </vt:lpstr>
      <vt:lpstr>Mitbestimmung in der Schule </vt:lpstr>
      <vt:lpstr>Gemeinsame Diskussion</vt:lpstr>
      <vt:lpstr>Beispiele für Mögliche Beteiligungsformate   </vt:lpstr>
      <vt:lpstr>Weitere Informationen</vt:lpstr>
      <vt:lpstr>Vielen Dank für Ihre Unterstützung!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Fröndhoff, Silke</dc:creator>
  <cp:lastModifiedBy>Hanschur, Jessica</cp:lastModifiedBy>
  <cp:revision>212</cp:revision>
  <cp:lastPrinted>2019-09-18T08:55:24Z</cp:lastPrinted>
  <dcterms:created xsi:type="dcterms:W3CDTF">2017-01-16T14:04:45Z</dcterms:created>
  <dcterms:modified xsi:type="dcterms:W3CDTF">2019-11-12T23:09:59Z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0x01010001518BA3947BB344877EEFA1DB44E793</vt:lpwstr>
  </property>
</Properties>
</file>